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8"/>
  </p:notesMasterIdLst>
  <p:sldIdLst>
    <p:sldId id="257" r:id="rId2"/>
    <p:sldId id="281" r:id="rId3"/>
    <p:sldId id="282" r:id="rId4"/>
    <p:sldId id="283" r:id="rId5"/>
    <p:sldId id="284" r:id="rId6"/>
    <p:sldId id="256" r:id="rId7"/>
    <p:sldId id="260" r:id="rId8"/>
    <p:sldId id="269" r:id="rId9"/>
    <p:sldId id="268" r:id="rId10"/>
    <p:sldId id="262" r:id="rId11"/>
    <p:sldId id="259" r:id="rId12"/>
    <p:sldId id="263" r:id="rId13"/>
    <p:sldId id="264" r:id="rId14"/>
    <p:sldId id="265" r:id="rId15"/>
    <p:sldId id="266" r:id="rId16"/>
    <p:sldId id="267" r:id="rId17"/>
    <p:sldId id="286" r:id="rId18"/>
    <p:sldId id="275" r:id="rId19"/>
    <p:sldId id="270" r:id="rId20"/>
    <p:sldId id="271" r:id="rId21"/>
    <p:sldId id="272" r:id="rId22"/>
    <p:sldId id="273" r:id="rId23"/>
    <p:sldId id="274" r:id="rId24"/>
    <p:sldId id="276" r:id="rId25"/>
    <p:sldId id="285" r:id="rId26"/>
    <p:sldId id="27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6952E-7BD5-44C3-AD4A-C4D1DCAABE59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C7C05-AA14-40A6-94CC-7AD9AB9D8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62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A9CC4CE1-F111-467B-864C-82E32AE0C6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EC0789C7-1088-4B38-9264-86CFCC1684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Planning Department and Mayor decided to call the question on whether to increase protection of industrial land</a:t>
            </a:r>
          </a:p>
          <a:p>
            <a:pPr>
              <a:spcBef>
                <a:spcPct val="0"/>
              </a:spcBef>
            </a:pPr>
            <a:r>
              <a:rPr lang="en-US" altLang="en-US"/>
              <a:t>Very contentious land use battle (most lawyers and public affairs consultants ever)</a:t>
            </a:r>
          </a:p>
          <a:p>
            <a:pPr>
              <a:spcBef>
                <a:spcPct val="0"/>
              </a:spcBef>
            </a:pPr>
            <a:r>
              <a:rPr lang="en-US" altLang="en-US"/>
              <a:t>Lowered max size of  office and retail use from highs of 100K and 75K to 25K and 10K</a:t>
            </a:r>
          </a:p>
          <a:p>
            <a:pPr>
              <a:spcBef>
                <a:spcPct val="0"/>
              </a:spcBef>
            </a:pPr>
            <a:r>
              <a:rPr lang="en-US" altLang="en-US"/>
              <a:t>To ratchet down real estate competition and speculation</a:t>
            </a:r>
          </a:p>
          <a:p>
            <a:pPr>
              <a:spcBef>
                <a:spcPct val="0"/>
              </a:spcBef>
            </a:pPr>
            <a:r>
              <a:rPr lang="en-US" altLang="en-US"/>
              <a:t>Send a message that city stands behind the long-standing policy language</a:t>
            </a: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DE9E55EF-FC9F-4DED-AB21-FC978FE18E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278D9F-E324-43DF-9B3D-C1B169C7E15B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981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CD241931-E1EA-422D-9D1C-ABA2BC9638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893AB895-6B72-4D4E-8808-C927A27C68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More than 20 years – strong policy about preserving industrial land for only industrial uses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Re-evaluation over last 2 years led to reaffirming and strengthening  that commitment based on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dirty="0"/>
              <a:t>Growth management strategy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dirty="0"/>
              <a:t>Ensuring Healthy economy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dirty="0"/>
              <a:t>Using infrastructure efficiently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dirty="0"/>
              <a:t>City revenue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F266D3E2-56CC-41C2-824A-9FA106711E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B52AB14-E7C6-4E7D-A616-C8EA737CBF1B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76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384704FA-F9D2-4253-8549-B96B67E3B8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532083B7-A417-421F-940E-EF8F8DBEF3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Industry supports a diverse economy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700-ship North Pacific fishing fleet, shipbuilding, repair and services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Boeing contractors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One of the largest container </a:t>
            </a:r>
            <a:r>
              <a:rPr lang="en-US" altLang="en-US" dirty="0" err="1"/>
              <a:t>teminals</a:t>
            </a:r>
            <a:r>
              <a:rPr lang="en-US" altLang="en-US" dirty="0"/>
              <a:t> on west coast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Garage and workshop for the city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252215A4-2541-410F-ABD9-7272954BC3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18FA7AD-5FBD-48EB-9106-E2DBE4BF9AD5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52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48385B16-5DB6-4FE9-9DDC-82861E6C48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E52C63B2-AFFF-4A65-A453-C7703434F5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Employment forecasts from the regional MPO indicate industrial employment will continue to increase over next 30 years.  </a:t>
            </a:r>
          </a:p>
          <a:p>
            <a:pPr>
              <a:spcBef>
                <a:spcPct val="0"/>
              </a:spcBef>
            </a:pPr>
            <a:r>
              <a:rPr lang="en-US" altLang="en-US"/>
              <a:t>Seattle is one of few American cities to experience mfg growth since 2004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E654E061-B2C2-4377-9CFF-1D1DFE324C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1A2D21-4ECA-4EC0-826E-63F78EED2564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220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5A79FCA9-2379-4709-83DD-7A1D124740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CAE40E8E-8CD5-41FC-944F-F7DCC9D6A5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12% of City’s land produces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/>
              <a:t>20% of current employment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/>
              <a:t>Mix of old and new companies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/>
              <a:t>Very low vacancy, lowest in region (even with slightly higher rents)</a:t>
            </a: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2A707788-13F3-4B8A-A90C-7AEDA0BAC4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1F6A9C7-A38A-4929-9419-B2D940525A41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543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6DA39CD9-46AD-49F2-A57B-0938F4DF46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C6835FC2-C083-47A1-856A-920CB54D2E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Taking advantage of existing infrastructure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/>
              <a:t>Significant investments in upgrading container terminals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/>
              <a:t>Recent highway from container terminals to 2 interstate freeways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/>
              <a:t>Major grain terminal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/>
              <a:t>Rail yards and main line service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/>
              <a:t>Airport – primarily cargo carriers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39F93B8C-ABE1-4C98-9C73-F7FE2F708F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9630F3-5B71-4204-B0E0-A0977FD8962E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780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3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7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7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5"/>
            <a:ext cx="2743200" cy="365125"/>
          </a:xfrm>
        </p:spPr>
        <p:txBody>
          <a:bodyPr/>
          <a:lstStyle/>
          <a:p>
            <a:fld id="{EE8AB8ED-98D4-4BCE-8EF2-895ED2CB4DA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6" y="5410205"/>
            <a:ext cx="512488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4" y="5410203"/>
            <a:ext cx="771089" cy="365125"/>
          </a:xfrm>
        </p:spPr>
        <p:txBody>
          <a:bodyPr/>
          <a:lstStyle/>
          <a:p>
            <a:fld id="{FF24E479-3BF6-4CE5-8545-DC3316BDF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3406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4304668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2" y="606426"/>
            <a:ext cx="9912355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B8ED-98D4-4BCE-8EF2-895ED2CB4DA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E479-3BF6-4CE5-8545-DC3316BDF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61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7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2" y="4419603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B8ED-98D4-4BCE-8EF2-895ED2CB4DA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E479-3BF6-4CE5-8545-DC3316BDF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95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2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2" y="4309919"/>
            <a:ext cx="9906003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B8ED-98D4-4BCE-8EF2-895ED2CB4DA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E479-3BF6-4CE5-8545-DC3316BDFCCF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1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2624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134045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6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B8ED-98D4-4BCE-8EF2-895ED2CB4DA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E479-3BF6-4CE5-8545-DC3316BDF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02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5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21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9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5" y="3363435"/>
            <a:ext cx="319583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3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3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B8ED-98D4-4BCE-8EF2-895ED2CB4DA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E479-3BF6-4CE5-8545-DC3316BDF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14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4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62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5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8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5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3" y="4980858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B8ED-98D4-4BCE-8EF2-895ED2CB4DA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E479-3BF6-4CE5-8545-DC3316BDF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2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B8ED-98D4-4BCE-8EF2-895ED2CB4DA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E479-3BF6-4CE5-8545-DC3316BDF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59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1" y="609603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1" y="609603"/>
            <a:ext cx="7748591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B8ED-98D4-4BCE-8EF2-895ED2CB4DA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E479-3BF6-4CE5-8545-DC3316BDF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36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0"/>
            <a:ext cx="10968567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7485" y="1598613"/>
            <a:ext cx="5382683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598613"/>
            <a:ext cx="5382684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79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B8ED-98D4-4BCE-8EF2-895ED2CB4DA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E479-3BF6-4CE5-8545-DC3316BDF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0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30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B8ED-98D4-4BCE-8EF2-895ED2CB4DA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E479-3BF6-4CE5-8545-DC3316BDF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2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B8ED-98D4-4BCE-8EF2-895ED2CB4DA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E479-3BF6-4CE5-8545-DC3316BDF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7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30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22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3" y="3073401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9" y="2249485"/>
            <a:ext cx="464660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073401"/>
            <a:ext cx="487521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B8ED-98D4-4BCE-8EF2-895ED2CB4DA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E479-3BF6-4CE5-8545-DC3316BDF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2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B8ED-98D4-4BCE-8EF2-895ED2CB4DA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E479-3BF6-4CE5-8545-DC3316BDF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2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B8ED-98D4-4BCE-8EF2-895ED2CB4DA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E479-3BF6-4CE5-8545-DC3316BDF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905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7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2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7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B8ED-98D4-4BCE-8EF2-895ED2CB4DA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E479-3BF6-4CE5-8545-DC3316BDF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42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5"/>
            <a:ext cx="3666691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2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B8ED-98D4-4BCE-8EF2-895ED2CB4DA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E479-3BF6-4CE5-8545-DC3316BDF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69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3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5" y="618518"/>
            <a:ext cx="99059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5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AB8ED-98D4-4BCE-8EF2-895ED2CB4DA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9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4" y="5883278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4E479-3BF6-4CE5-8545-DC3316BDF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98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hyperlink" Target="http://www.google.com/url?sa=i&amp;rct=j&amp;q=&amp;esrc=s&amp;frm=1&amp;source=images&amp;cd=&amp;cad=rja&amp;uact=8&amp;ved=0CAcQjRw&amp;url=http://www.homeplateseattle.com/&amp;ei=MHVSVK_dOrGQigLO1oD4DQ&amp;bvm=bv.78597519,d.cGU&amp;psig=AFQjCNEuggSYvREXDSvBeNCR_8JgUP5oKA&amp;ust=1414776458241333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0E9F9-EBDA-497C-ADA9-6DD76DF27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280604"/>
            <a:ext cx="9144000" cy="21483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Industrial Land in Seattle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a retrospective for the Planning Commission</a:t>
            </a:r>
            <a:br>
              <a:rPr lang="en-US" sz="3200" dirty="0"/>
            </a:br>
            <a:r>
              <a:rPr lang="en-US" sz="3200" dirty="0"/>
              <a:t>April 12, 2018</a:t>
            </a:r>
            <a:endParaRPr lang="en-US" dirty="0"/>
          </a:p>
        </p:txBody>
      </p:sp>
      <p:sp>
        <p:nvSpPr>
          <p:cNvPr id="5" name="AutoShape 4" descr="Image result for seattle pot production">
            <a:extLst>
              <a:ext uri="{FF2B5EF4-FFF2-40B4-BE49-F238E27FC236}">
                <a16:creationId xmlns:a16="http://schemas.microsoft.com/office/drawing/2014/main" id="{B8504A55-D1B2-4908-879B-B1B29564BB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Image result for seattle pot production">
            <a:extLst>
              <a:ext uri="{FF2B5EF4-FFF2-40B4-BE49-F238E27FC236}">
                <a16:creationId xmlns:a16="http://schemas.microsoft.com/office/drawing/2014/main" id="{61076840-6FD5-44B2-9529-6FF2AB7CA1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2" y="2807566"/>
            <a:ext cx="926237" cy="92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30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7D62AAA5-E2D6-4E6E-BB32-7565E470D8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Why does the city care?</a:t>
            </a:r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D6AC894D-3C75-4155-8626-9E07F2B6A3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79617" y="1598617"/>
            <a:ext cx="4649787" cy="44973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Growth Management</a:t>
            </a:r>
          </a:p>
          <a:p>
            <a:pPr eaLnBrk="1" hangingPunct="1">
              <a:defRPr/>
            </a:pPr>
            <a:r>
              <a:rPr lang="en-US" dirty="0"/>
              <a:t>Healthy Economy</a:t>
            </a:r>
          </a:p>
          <a:p>
            <a:pPr eaLnBrk="1" hangingPunct="1">
              <a:defRPr/>
            </a:pPr>
            <a:r>
              <a:rPr lang="en-US" dirty="0"/>
              <a:t>Efficient infrastructure</a:t>
            </a:r>
          </a:p>
          <a:p>
            <a:pPr eaLnBrk="1" hangingPunct="1">
              <a:defRPr/>
            </a:pPr>
            <a:r>
              <a:rPr lang="en-US" dirty="0"/>
              <a:t>Revenue</a:t>
            </a:r>
          </a:p>
        </p:txBody>
      </p:sp>
      <p:pic>
        <p:nvPicPr>
          <p:cNvPr id="5124" name="Picture 9" descr="fishing_boat_3">
            <a:extLst>
              <a:ext uri="{FF2B5EF4-FFF2-40B4-BE49-F238E27FC236}">
                <a16:creationId xmlns:a16="http://schemas.microsoft.com/office/drawing/2014/main" id="{299AB5C5-866C-45B1-8BA2-BC633FFC9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333501"/>
            <a:ext cx="2590800" cy="1943100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10" descr="interbay_rail_yards_2">
            <a:extLst>
              <a:ext uri="{FF2B5EF4-FFF2-40B4-BE49-F238E27FC236}">
                <a16:creationId xmlns:a16="http://schemas.microsoft.com/office/drawing/2014/main" id="{08470AC9-F85E-428A-90F3-3E62CE7A8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4" y="4114800"/>
            <a:ext cx="4733925" cy="2076451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11" descr="145287">
            <a:extLst>
              <a:ext uri="{FF2B5EF4-FFF2-40B4-BE49-F238E27FC236}">
                <a16:creationId xmlns:a16="http://schemas.microsoft.com/office/drawing/2014/main" id="{42E390D7-5C3C-4528-A849-58726B4C5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3124200"/>
            <a:ext cx="1733551" cy="2590800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9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3227"/>
            <a:ext cx="8719187" cy="670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8654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8" descr="boeing_building">
            <a:extLst>
              <a:ext uri="{FF2B5EF4-FFF2-40B4-BE49-F238E27FC236}">
                <a16:creationId xmlns:a16="http://schemas.microsoft.com/office/drawing/2014/main" id="{B61510F3-19A7-48A5-9AE9-323F8958B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5" y="1905000"/>
            <a:ext cx="2867025" cy="1778000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15" descr="assembly line">
            <a:extLst>
              <a:ext uri="{FF2B5EF4-FFF2-40B4-BE49-F238E27FC236}">
                <a16:creationId xmlns:a16="http://schemas.microsoft.com/office/drawing/2014/main" id="{4DB957BD-3C3B-4CD9-B79D-A6A5E1868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800601"/>
            <a:ext cx="2514600" cy="1657351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361" name="Rectangle 17">
            <a:extLst>
              <a:ext uri="{FF2B5EF4-FFF2-40B4-BE49-F238E27FC236}">
                <a16:creationId xmlns:a16="http://schemas.microsoft.com/office/drawing/2014/main" id="{4EDA64FF-D4B9-4EF8-BB06-3C10E34F91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Healthy Economy </a:t>
            </a:r>
          </a:p>
        </p:txBody>
      </p:sp>
      <p:sp>
        <p:nvSpPr>
          <p:cNvPr id="185349" name="Rectangle 5">
            <a:extLst>
              <a:ext uri="{FF2B5EF4-FFF2-40B4-BE49-F238E27FC236}">
                <a16:creationId xmlns:a16="http://schemas.microsoft.com/office/drawing/2014/main" id="{E1CF0F9B-A4E0-4E5D-980F-05214400A5F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066800"/>
            <a:ext cx="5334000" cy="609600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Economic Diversity Contributes to Resilience</a:t>
            </a:r>
          </a:p>
        </p:txBody>
      </p:sp>
      <p:pic>
        <p:nvPicPr>
          <p:cNvPr id="9221" name="Picture 10" descr="ballard_big_boats">
            <a:extLst>
              <a:ext uri="{FF2B5EF4-FFF2-40B4-BE49-F238E27FC236}">
                <a16:creationId xmlns:a16="http://schemas.microsoft.com/office/drawing/2014/main" id="{1360156E-0B22-4C26-A3FC-2E4B2B183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5"/>
            <a:ext cx="2590800" cy="1825625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12" descr="containers">
            <a:extLst>
              <a:ext uri="{FF2B5EF4-FFF2-40B4-BE49-F238E27FC236}">
                <a16:creationId xmlns:a16="http://schemas.microsoft.com/office/drawing/2014/main" id="{467E00AC-818F-4358-9322-E01E37107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19601"/>
            <a:ext cx="2438400" cy="1714500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16" descr="welder">
            <a:extLst>
              <a:ext uri="{FF2B5EF4-FFF2-40B4-BE49-F238E27FC236}">
                <a16:creationId xmlns:a16="http://schemas.microsoft.com/office/drawing/2014/main" id="{AEE2B1DB-8510-4633-BF2F-6EC710ECB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4" y="2895600"/>
            <a:ext cx="2371725" cy="2667000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834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>
            <a:extLst>
              <a:ext uri="{FF2B5EF4-FFF2-40B4-BE49-F238E27FC236}">
                <a16:creationId xmlns:a16="http://schemas.microsoft.com/office/drawing/2014/main" id="{9CDFAEAD-18FA-417A-9992-243B526CCE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Healthy Economy</a:t>
            </a:r>
          </a:p>
        </p:txBody>
      </p:sp>
      <p:pic>
        <p:nvPicPr>
          <p:cNvPr id="10243" name="Picture 9">
            <a:extLst>
              <a:ext uri="{FF2B5EF4-FFF2-40B4-BE49-F238E27FC236}">
                <a16:creationId xmlns:a16="http://schemas.microsoft.com/office/drawing/2014/main" id="{46774578-3DCA-4D6D-A205-98D90360E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" t="2863"/>
          <a:stretch>
            <a:fillRect/>
          </a:stretch>
        </p:blipFill>
        <p:spPr bwMode="auto">
          <a:xfrm>
            <a:off x="2589321" y="1919058"/>
            <a:ext cx="7383250" cy="234222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10">
            <a:extLst>
              <a:ext uri="{FF2B5EF4-FFF2-40B4-BE49-F238E27FC236}">
                <a16:creationId xmlns:a16="http://schemas.microsoft.com/office/drawing/2014/main" id="{A32A13C1-C046-4EA5-B4E4-DCDB91B85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8300" y="4628989"/>
            <a:ext cx="5791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 About 1/6 of city employment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 Industrial wages are ~20% above citywide average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 &gt;70% require high school or less education </a:t>
            </a:r>
          </a:p>
        </p:txBody>
      </p:sp>
    </p:spTree>
    <p:extLst>
      <p:ext uri="{BB962C8B-B14F-4D97-AF65-F5344CB8AC3E}">
        <p14:creationId xmlns:p14="http://schemas.microsoft.com/office/powerpoint/2010/main" val="2112775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>
            <a:extLst>
              <a:ext uri="{FF2B5EF4-FFF2-40B4-BE49-F238E27FC236}">
                <a16:creationId xmlns:a16="http://schemas.microsoft.com/office/drawing/2014/main" id="{8CC19C1A-F7D9-47A3-8D12-D7935903F1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Healthy Economy</a:t>
            </a:r>
          </a:p>
        </p:txBody>
      </p:sp>
      <p:pic>
        <p:nvPicPr>
          <p:cNvPr id="11267" name="Picture 8" descr="ballard_interbay_sign">
            <a:extLst>
              <a:ext uri="{FF2B5EF4-FFF2-40B4-BE49-F238E27FC236}">
                <a16:creationId xmlns:a16="http://schemas.microsoft.com/office/drawing/2014/main" id="{BB891DC4-F9D9-49AD-A46F-DDE493770DA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168" y="3049492"/>
            <a:ext cx="2130552" cy="1595628"/>
          </a:xfrm>
          <a:noFill/>
          <a:ln w="12700">
            <a:solidFill>
              <a:srgbClr val="00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9" descr="duwamish_gravel_honkers">
            <a:extLst>
              <a:ext uri="{FF2B5EF4-FFF2-40B4-BE49-F238E27FC236}">
                <a16:creationId xmlns:a16="http://schemas.microsoft.com/office/drawing/2014/main" id="{5DAC3B61-06DB-4903-AA35-918905C1F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371604"/>
            <a:ext cx="2127251" cy="2676525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13">
            <a:extLst>
              <a:ext uri="{FF2B5EF4-FFF2-40B4-BE49-F238E27FC236}">
                <a16:creationId xmlns:a16="http://schemas.microsoft.com/office/drawing/2014/main" id="{3E84A8C0-7F11-47CC-856B-8056B230C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756" y="1371604"/>
            <a:ext cx="502920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altLang="en-US" sz="2800" dirty="0"/>
              <a:t> 12% of City zoned Industrial</a:t>
            </a: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altLang="en-US" sz="2800" dirty="0"/>
              <a:t> 26% of firms in current location &lt; 5 years</a:t>
            </a: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altLang="en-US" sz="2800" dirty="0"/>
              <a:t> 27% of firms in current location &gt; 30 years</a:t>
            </a: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altLang="en-US" sz="2800" dirty="0"/>
              <a:t> Industrial vacancy rate currently under 2% and consistently lower than other sectors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23232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>
            <a:extLst>
              <a:ext uri="{FF2B5EF4-FFF2-40B4-BE49-F238E27FC236}">
                <a16:creationId xmlns:a16="http://schemas.microsoft.com/office/drawing/2014/main" id="{C7AC2FA9-03B9-49BA-A5A4-C83EC5FB88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Infrastructure Investment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97FC2F8D-A9E9-46D8-8F73-E62B02874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2907" y="1475177"/>
            <a:ext cx="48768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2800" dirty="0">
                <a:latin typeface="Arial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Over $800 million in container terminal upgrades</a:t>
            </a:r>
          </a:p>
          <a:p>
            <a:pPr>
              <a:spcBef>
                <a:spcPct val="5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4.2 million bushel grain terminal</a:t>
            </a:r>
          </a:p>
          <a:p>
            <a:pPr>
              <a:spcBef>
                <a:spcPct val="5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State highway connecting container terminals to I-5 and I-90</a:t>
            </a:r>
          </a:p>
          <a:p>
            <a:pPr>
              <a:spcBef>
                <a:spcPct val="5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3 separate rail yards</a:t>
            </a:r>
          </a:p>
        </p:txBody>
      </p:sp>
      <p:pic>
        <p:nvPicPr>
          <p:cNvPr id="5" name="Picture 4" descr="PortDepBusinesses-01.jpg">
            <a:extLst>
              <a:ext uri="{FF2B5EF4-FFF2-40B4-BE49-F238E27FC236}">
                <a16:creationId xmlns:a16="http://schemas.microsoft.com/office/drawing/2014/main" id="{C80E95DF-5939-4651-A260-5EDDB5D53C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7143" r="1891"/>
          <a:stretch>
            <a:fillRect/>
          </a:stretch>
        </p:blipFill>
        <p:spPr>
          <a:xfrm>
            <a:off x="7368467" y="1475177"/>
            <a:ext cx="3668164" cy="449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47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>
            <a:extLst>
              <a:ext uri="{FF2B5EF4-FFF2-40B4-BE49-F238E27FC236}">
                <a16:creationId xmlns:a16="http://schemas.microsoft.com/office/drawing/2014/main" id="{D72D66CF-3935-48DA-B526-1218A5280F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City Revenue</a:t>
            </a:r>
          </a:p>
        </p:txBody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ED44D836-8275-4674-8C7B-CCE79BC42A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82595" y="2169588"/>
            <a:ext cx="4211819" cy="354171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/>
              <a:t>33% of City sales tax</a:t>
            </a:r>
          </a:p>
          <a:p>
            <a:pPr eaLnBrk="1" hangingPunct="1">
              <a:defRPr/>
            </a:pPr>
            <a:r>
              <a:rPr lang="en-US" sz="2800" dirty="0"/>
              <a:t>32% of City B &amp; O tax</a:t>
            </a:r>
          </a:p>
          <a:p>
            <a:pPr eaLnBrk="1" hangingPunct="1">
              <a:defRPr/>
            </a:pPr>
            <a:r>
              <a:rPr lang="en-US" sz="2800" dirty="0"/>
              <a:t>87% of utility tax</a:t>
            </a:r>
          </a:p>
          <a:p>
            <a:pPr eaLnBrk="1" hangingPunct="1">
              <a:defRPr/>
            </a:pPr>
            <a:r>
              <a:rPr lang="en-US" sz="2800" dirty="0"/>
              <a:t>18% of property tax</a:t>
            </a:r>
          </a:p>
        </p:txBody>
      </p:sp>
      <p:pic>
        <p:nvPicPr>
          <p:cNvPr id="13316" name="Picture 4" descr="biotech">
            <a:extLst>
              <a:ext uri="{FF2B5EF4-FFF2-40B4-BE49-F238E27FC236}">
                <a16:creationId xmlns:a16="http://schemas.microsoft.com/office/drawing/2014/main" id="{D2A1EAC9-21A4-4D6E-8301-9B464D655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1" b="-1251"/>
          <a:stretch>
            <a:fillRect/>
          </a:stretch>
        </p:blipFill>
        <p:spPr bwMode="auto">
          <a:xfrm>
            <a:off x="7772400" y="1219200"/>
            <a:ext cx="2590800" cy="1600200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101533">
            <a:extLst>
              <a:ext uri="{FF2B5EF4-FFF2-40B4-BE49-F238E27FC236}">
                <a16:creationId xmlns:a16="http://schemas.microsoft.com/office/drawing/2014/main" id="{BF152F2F-C0D4-4B72-A814-92FFB1714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572000"/>
            <a:ext cx="2590800" cy="1473200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bnsf4617_1">
            <a:extLst>
              <a:ext uri="{FF2B5EF4-FFF2-40B4-BE49-F238E27FC236}">
                <a16:creationId xmlns:a16="http://schemas.microsoft.com/office/drawing/2014/main" id="{898FE05B-6D11-4573-885C-1C77E6607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4" y="3048000"/>
            <a:ext cx="2581275" cy="1303339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656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540CA-B052-432A-88E3-2B63F7F78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BEB31-4C2F-4E4B-92BC-C780448C2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Poor infrastructure, especially for non-industrial activities</a:t>
            </a:r>
          </a:p>
          <a:p>
            <a:r>
              <a:rPr lang="en-US" dirty="0"/>
              <a:t>Contamination from previous uses</a:t>
            </a:r>
          </a:p>
          <a:p>
            <a:r>
              <a:rPr lang="en-US" dirty="0"/>
              <a:t>Sea-level rise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235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FAD2D-B1BC-4637-8457-BF7A08CBB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think about changing Industrial Land?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F5A1A-4E7E-4EB4-8D9D-79557A206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3188" y="2249487"/>
            <a:ext cx="9174226" cy="3541714"/>
          </a:xfrm>
        </p:spPr>
        <p:txBody>
          <a:bodyPr>
            <a:normAutofit/>
          </a:bodyPr>
          <a:lstStyle/>
          <a:p>
            <a:r>
              <a:rPr lang="en-US" sz="2800" dirty="0"/>
              <a:t>Growth needs land</a:t>
            </a:r>
          </a:p>
          <a:p>
            <a:r>
              <a:rPr lang="en-US" sz="2800" dirty="0"/>
              <a:t>Desire for less expensive buildable land</a:t>
            </a:r>
          </a:p>
          <a:p>
            <a:r>
              <a:rPr lang="en-US" sz="2800" dirty="0"/>
              <a:t>Frequent requests to </a:t>
            </a:r>
            <a:r>
              <a:rPr lang="en-US" sz="2800" dirty="0" err="1"/>
              <a:t>redesignate</a:t>
            </a:r>
            <a:r>
              <a:rPr lang="en-US" sz="2800" dirty="0"/>
              <a:t> industrial land on FLUM</a:t>
            </a:r>
          </a:p>
          <a:p>
            <a:r>
              <a:rPr lang="en-US" sz="2800" dirty="0"/>
              <a:t>Speculation </a:t>
            </a:r>
          </a:p>
          <a:p>
            <a:r>
              <a:rPr lang="en-US" sz="2800" dirty="0"/>
              <a:t>Take advantage of light rail stations</a:t>
            </a:r>
          </a:p>
        </p:txBody>
      </p:sp>
    </p:spTree>
    <p:extLst>
      <p:ext uri="{BB962C8B-B14F-4D97-AF65-F5344CB8AC3E}">
        <p14:creationId xmlns:p14="http://schemas.microsoft.com/office/powerpoint/2010/main" val="1050038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Previously Proposed Comp Plan Policy 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/>
              <a:t>Criteria for reviewing requests to remove land from a M/IC:</a:t>
            </a:r>
          </a:p>
          <a:p>
            <a:pPr marL="228594" lvl="1">
              <a:spcBef>
                <a:spcPts val="1000"/>
              </a:spcBef>
            </a:pPr>
            <a:r>
              <a:rPr lang="en-US" sz="2400" dirty="0"/>
              <a:t>Specify the use for the land</a:t>
            </a:r>
          </a:p>
          <a:p>
            <a:pPr marL="228594" lvl="1">
              <a:spcBef>
                <a:spcPts val="1000"/>
              </a:spcBef>
            </a:pPr>
            <a:r>
              <a:rPr lang="en-US" sz="2400" dirty="0"/>
              <a:t>Demonstrate there is no other land in the city suitable for that use</a:t>
            </a:r>
          </a:p>
          <a:p>
            <a:pPr marL="228594" lvl="1">
              <a:spcBef>
                <a:spcPts val="1000"/>
              </a:spcBef>
            </a:pPr>
            <a:r>
              <a:rPr lang="en-US" sz="2400" dirty="0"/>
              <a:t>Proposed use would not replace an industrial use</a:t>
            </a:r>
          </a:p>
          <a:p>
            <a:pPr marL="228594" lvl="1">
              <a:spcBef>
                <a:spcPts val="1000"/>
              </a:spcBef>
            </a:pPr>
            <a:r>
              <a:rPr lang="en-US" sz="2400" dirty="0"/>
              <a:t>Proposed use would not interfere with nearby industrial operations</a:t>
            </a:r>
          </a:p>
        </p:txBody>
      </p:sp>
    </p:spTree>
    <p:extLst>
      <p:ext uri="{BB962C8B-B14F-4D97-AF65-F5344CB8AC3E}">
        <p14:creationId xmlns:p14="http://schemas.microsoft.com/office/powerpoint/2010/main" val="1208224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7F8FC-BFF0-4300-BA5A-0EF2B08D4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700" y="618518"/>
            <a:ext cx="9710714" cy="1478570"/>
          </a:xfrm>
        </p:spPr>
        <p:txBody>
          <a:bodyPr/>
          <a:lstStyle/>
          <a:p>
            <a:r>
              <a:rPr lang="en-US" dirty="0"/>
              <a:t>Early Resource Extraction</a:t>
            </a: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E157B81D-E7E7-402A-9D47-F144EC191A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700" y="2441358"/>
            <a:ext cx="4427371" cy="256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seattle history fishing">
            <a:extLst>
              <a:ext uri="{FF2B5EF4-FFF2-40B4-BE49-F238E27FC236}">
                <a16:creationId xmlns:a16="http://schemas.microsoft.com/office/drawing/2014/main" id="{6C73DA4F-0886-48E3-A236-CF61BBDE5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499" y="2441358"/>
            <a:ext cx="4016554" cy="256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687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Previously Proposed Policy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6648" y="1828800"/>
            <a:ext cx="8153400" cy="4267200"/>
          </a:xfrm>
        </p:spPr>
        <p:txBody>
          <a:bodyPr/>
          <a:lstStyle/>
          <a:p>
            <a:pPr marL="0" indent="0">
              <a:buClr>
                <a:srgbClr val="DD8047"/>
              </a:buClr>
              <a:buNone/>
            </a:pPr>
            <a:r>
              <a:rPr lang="en-US" sz="2700" dirty="0"/>
              <a:t>Prohibit future use of Industrial/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DD8047"/>
              </a:buClr>
              <a:buNone/>
            </a:pPr>
            <a:r>
              <a:rPr lang="en-US" sz="2700" dirty="0"/>
              <a:t>Commercial (IC) zone in M/ICs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05200"/>
            <a:ext cx="3546216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seattletimes.com/ABPub/2014/09/18/202457497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3" b="18921"/>
          <a:stretch/>
        </p:blipFill>
        <p:spPr bwMode="auto">
          <a:xfrm>
            <a:off x="7302336" y="1970522"/>
            <a:ext cx="2853475" cy="183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0.gstatic.com/images?q=tbn:ANd9GcQ7qOsDo4fzJxSFXpH2cCZWlvoPc2MSpanZj7AXGBVG5q3d8gSk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5"/>
          <a:stretch/>
        </p:blipFill>
        <p:spPr bwMode="auto">
          <a:xfrm>
            <a:off x="7315200" y="4375930"/>
            <a:ext cx="2819400" cy="198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591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D56F8-4245-4E45-AB47-9E8DB39DF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Mayor’s Industrial Lands Advisory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41C8-7F27-4521-BA10-2624174A0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28 members</a:t>
            </a:r>
          </a:p>
          <a:p>
            <a:r>
              <a:rPr lang="en-US" dirty="0"/>
              <a:t>Equally divided between 2 camps – industry supporters and redevelopment advocates</a:t>
            </a:r>
          </a:p>
          <a:p>
            <a:r>
              <a:rPr lang="en-US" dirty="0"/>
              <a:t>Working group of 8 – 4 from each camp + staff from OED, DCI, OPCD, SDOT, OSE, DON</a:t>
            </a:r>
          </a:p>
          <a:p>
            <a:r>
              <a:rPr lang="en-US" dirty="0"/>
              <a:t>Full Panel has met about 6 times, working group sometimes every 2 weeks</a:t>
            </a:r>
          </a:p>
          <a:p>
            <a:r>
              <a:rPr lang="en-US" dirty="0"/>
              <a:t>Working group has developed draft recommendations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28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B91A3-0A4A-4891-82C0-6CFACBF1A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Advisory Panel Draft Concepts - OPCD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7DD35-34BC-4C68-ABC3-CC802C24A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“SODO Concept” – gives an incentive of large amount of office space in exchange for providing ~1.0 FAR of new industrial space in limited portion of Duwamish MIC</a:t>
            </a:r>
          </a:p>
          <a:p>
            <a:r>
              <a:rPr lang="en-US" dirty="0"/>
              <a:t>I2C2 – study effectiveness of IB, IC, C1 and C2 zones citywide and consider changes, consolidation, remapping</a:t>
            </a:r>
          </a:p>
          <a:p>
            <a:r>
              <a:rPr lang="en-US" dirty="0"/>
              <a:t>Area studies in </a:t>
            </a:r>
            <a:r>
              <a:rPr lang="en-US" dirty="0" err="1"/>
              <a:t>Interbay</a:t>
            </a:r>
            <a:r>
              <a:rPr lang="en-US" dirty="0"/>
              <a:t>, East Ballard and Georgetown</a:t>
            </a:r>
          </a:p>
          <a:p>
            <a:r>
              <a:rPr lang="en-US" dirty="0"/>
              <a:t>Adopt protective policies into Comp Plan or adjust FLUM process for land in MICs</a:t>
            </a:r>
          </a:p>
        </p:txBody>
      </p:sp>
    </p:spTree>
    <p:extLst>
      <p:ext uri="{BB962C8B-B14F-4D97-AF65-F5344CB8AC3E}">
        <p14:creationId xmlns:p14="http://schemas.microsoft.com/office/powerpoint/2010/main" val="3252157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4F8FB-8502-40D0-80C7-423D4BC18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Advisory Panel Draft Concepts – Other Departments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71E42-88A9-4422-98F6-01D150A8A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Platting and size-of-use regulations (SDCI)</a:t>
            </a:r>
          </a:p>
          <a:p>
            <a:r>
              <a:rPr lang="en-US" dirty="0"/>
              <a:t>Revise noise ordinance to favor industrial businesses (SDCI)</a:t>
            </a:r>
          </a:p>
          <a:p>
            <a:r>
              <a:rPr lang="en-US" dirty="0"/>
              <a:t>Increase funding for workforce training (OED)</a:t>
            </a:r>
          </a:p>
          <a:p>
            <a:r>
              <a:rPr lang="en-US" dirty="0"/>
              <a:t>Revive support for industrial businesses (OED/SDCI)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794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7309A-83E7-4DDE-9EAE-2F278B9DB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OPCD upcoming industrial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A51B1-2A41-4D15-810E-A338D8CED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I2C2 beginning 2018</a:t>
            </a:r>
          </a:p>
          <a:p>
            <a:r>
              <a:rPr lang="en-US" dirty="0"/>
              <a:t>Subarea studies for </a:t>
            </a:r>
            <a:r>
              <a:rPr lang="en-US" dirty="0" err="1"/>
              <a:t>Interbay</a:t>
            </a:r>
            <a:r>
              <a:rPr lang="en-US" dirty="0"/>
              <a:t>, Ballard and </a:t>
            </a:r>
            <a:r>
              <a:rPr lang="en-US" dirty="0" err="1"/>
              <a:t>G’town</a:t>
            </a:r>
            <a:r>
              <a:rPr lang="en-US" dirty="0"/>
              <a:t> begin 2019</a:t>
            </a:r>
          </a:p>
          <a:p>
            <a:r>
              <a:rPr lang="en-US" dirty="0"/>
              <a:t>Feasibility study and EIS for SODO Concept under consideration</a:t>
            </a:r>
          </a:p>
        </p:txBody>
      </p:sp>
    </p:spTree>
    <p:extLst>
      <p:ext uri="{BB962C8B-B14F-4D97-AF65-F5344CB8AC3E}">
        <p14:creationId xmlns:p14="http://schemas.microsoft.com/office/powerpoint/2010/main" val="2494596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09C53-1CD4-485F-BFE7-7A2EE65D0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2AF85-0FFC-42EA-8819-5B0C0564B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Numerous Studies prepared by:</a:t>
            </a:r>
          </a:p>
          <a:p>
            <a:r>
              <a:rPr lang="en-US" dirty="0"/>
              <a:t>Seattle OED, DPD, City Council</a:t>
            </a:r>
          </a:p>
          <a:p>
            <a:r>
              <a:rPr lang="en-US" dirty="0"/>
              <a:t>Port of Seattle </a:t>
            </a:r>
          </a:p>
          <a:p>
            <a:r>
              <a:rPr lang="en-US" dirty="0"/>
              <a:t>Puget Sound Regional Council</a:t>
            </a:r>
          </a:p>
          <a:p>
            <a:r>
              <a:rPr lang="en-US" dirty="0"/>
              <a:t>Washington Maritime Federation</a:t>
            </a:r>
          </a:p>
          <a:p>
            <a:r>
              <a:rPr lang="en-US" dirty="0"/>
              <a:t>Urban Land Institute</a:t>
            </a:r>
          </a:p>
          <a:p>
            <a:r>
              <a:rPr lang="en-US" dirty="0"/>
              <a:t>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88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0FE7B-277B-4CA0-85FD-F1DD0D518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268" y="618518"/>
            <a:ext cx="4142096" cy="1478570"/>
          </a:xfrm>
        </p:spPr>
        <p:txBody>
          <a:bodyPr/>
          <a:lstStyle/>
          <a:p>
            <a:r>
              <a:rPr lang="en-US" dirty="0"/>
              <a:t>Questions 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15BB9A4-664B-4EC9-ABE8-A17B03A799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267" y="2034331"/>
            <a:ext cx="5393848" cy="357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D1A907-ED52-4BCE-B778-E9B6221C3A95}"/>
              </a:ext>
            </a:extLst>
          </p:cNvPr>
          <p:cNvSpPr txBox="1"/>
          <p:nvPr/>
        </p:nvSpPr>
        <p:spPr>
          <a:xfrm>
            <a:off x="7377344" y="5058656"/>
            <a:ext cx="3670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Tom Hauger, OPCD</a:t>
            </a:r>
          </a:p>
        </p:txBody>
      </p:sp>
    </p:spTree>
    <p:extLst>
      <p:ext uri="{BB962C8B-B14F-4D97-AF65-F5344CB8AC3E}">
        <p14:creationId xmlns:p14="http://schemas.microsoft.com/office/powerpoint/2010/main" val="4155698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265FD-6D73-471D-9738-90C9B91E4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20</a:t>
            </a:r>
            <a:r>
              <a:rPr lang="en-US" baseline="30000" dirty="0"/>
              <a:t>th</a:t>
            </a:r>
            <a:r>
              <a:rPr lang="en-US" dirty="0"/>
              <a:t> Century - manufacturing</a:t>
            </a:r>
          </a:p>
        </p:txBody>
      </p:sp>
      <p:pic>
        <p:nvPicPr>
          <p:cNvPr id="4" name="Picture 16" descr="Image result for seattle history link boeing">
            <a:extLst>
              <a:ext uri="{FF2B5EF4-FFF2-40B4-BE49-F238E27FC236}">
                <a16:creationId xmlns:a16="http://schemas.microsoft.com/office/drawing/2014/main" id="{23BD1F9F-0D9E-4BC6-AF27-3115CCB37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018" y="1976390"/>
            <a:ext cx="3396079" cy="254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seattle shipyard">
            <a:extLst>
              <a:ext uri="{FF2B5EF4-FFF2-40B4-BE49-F238E27FC236}">
                <a16:creationId xmlns:a16="http://schemas.microsoft.com/office/drawing/2014/main" id="{C68EF02B-7E8B-4A44-AADF-B9A6B3522F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350" y="2531582"/>
            <a:ext cx="2878239" cy="239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eattle shipyard">
            <a:extLst>
              <a:ext uri="{FF2B5EF4-FFF2-40B4-BE49-F238E27FC236}">
                <a16:creationId xmlns:a16="http://schemas.microsoft.com/office/drawing/2014/main" id="{109035C6-AB04-40B1-A8C1-8E8BDDC1F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5" y="1976390"/>
            <a:ext cx="2621506" cy="338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232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0947B-54ED-437C-B8FB-B9BC33831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 Century Resource and Manufacturing</a:t>
            </a:r>
          </a:p>
        </p:txBody>
      </p:sp>
      <p:pic>
        <p:nvPicPr>
          <p:cNvPr id="4" name="Picture 6" descr="Image result for boeing plane">
            <a:extLst>
              <a:ext uri="{FF2B5EF4-FFF2-40B4-BE49-F238E27FC236}">
                <a16:creationId xmlns:a16="http://schemas.microsoft.com/office/drawing/2014/main" id="{9E32AAE9-A88C-480C-8882-AD0D3562C1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018" y="3306882"/>
            <a:ext cx="4998854" cy="280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seattle deadliest catch boats">
            <a:extLst>
              <a:ext uri="{FF2B5EF4-FFF2-40B4-BE49-F238E27FC236}">
                <a16:creationId xmlns:a16="http://schemas.microsoft.com/office/drawing/2014/main" id="{173045F2-ED44-4CDF-9432-DCF4F2EC2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5" y="2223392"/>
            <a:ext cx="4052022" cy="300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160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D25D2-974A-496A-B466-A46C9DC61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and Domestic Trade</a:t>
            </a:r>
          </a:p>
        </p:txBody>
      </p:sp>
      <p:pic>
        <p:nvPicPr>
          <p:cNvPr id="4" name="Content Placeholder 3" descr="K:\Planning\Yesler Terrace - Master Planned Community\legislative package\design review\InDesign files\MPC-YT-Des Guide Folder\Links\8th_ave.jpg">
            <a:extLst>
              <a:ext uri="{FF2B5EF4-FFF2-40B4-BE49-F238E27FC236}">
                <a16:creationId xmlns:a16="http://schemas.microsoft.com/office/drawing/2014/main" id="{ED54D7FB-1AAE-40C5-AA50-701408533C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b="14241"/>
          <a:stretch/>
        </p:blipFill>
        <p:spPr bwMode="auto">
          <a:xfrm>
            <a:off x="1141415" y="2182114"/>
            <a:ext cx="3553483" cy="2771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4" descr="Image result for seattle pot production">
            <a:extLst>
              <a:ext uri="{FF2B5EF4-FFF2-40B4-BE49-F238E27FC236}">
                <a16:creationId xmlns:a16="http://schemas.microsoft.com/office/drawing/2014/main" id="{2A9A9E66-A62D-4904-BF88-B4FF53FA5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210" y="3429000"/>
            <a:ext cx="4053535" cy="27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528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86968B-BFC7-49AF-B98C-25EDED9C2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Seattle’s Industrial Land </a:t>
            </a:r>
          </a:p>
        </p:txBody>
      </p:sp>
      <p:pic>
        <p:nvPicPr>
          <p:cNvPr id="1028" name="Picture 4" descr="Image result for yeslers mill seattle">
            <a:extLst>
              <a:ext uri="{FF2B5EF4-FFF2-40B4-BE49-F238E27FC236}">
                <a16:creationId xmlns:a16="http://schemas.microsoft.com/office/drawing/2014/main" id="{2563332B-4C44-45AE-9CF1-A600EA41826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4191" y="2336054"/>
            <a:ext cx="3935060" cy="230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21180-FC59-4EC9-A741-63C8F95CA9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72125" y="3153793"/>
            <a:ext cx="5181600" cy="5504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Replaced by “Magic Mouse”</a:t>
            </a:r>
          </a:p>
        </p:txBody>
      </p:sp>
      <p:pic>
        <p:nvPicPr>
          <p:cNvPr id="1030" name="Picture 6" descr="Image result for seattle magic mouse">
            <a:extLst>
              <a:ext uri="{FF2B5EF4-FFF2-40B4-BE49-F238E27FC236}">
                <a16:creationId xmlns:a16="http://schemas.microsoft.com/office/drawing/2014/main" id="{4A620F82-C375-4953-A94D-B12D579DC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363" y="3782893"/>
            <a:ext cx="4498818" cy="245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AEF9A5-DE0C-44D1-A454-09746A4FB849}"/>
              </a:ext>
            </a:extLst>
          </p:cNvPr>
          <p:cNvSpPr txBox="1"/>
          <p:nvPr/>
        </p:nvSpPr>
        <p:spPr>
          <a:xfrm>
            <a:off x="2778711" y="4944102"/>
            <a:ext cx="24324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Yesler Mill, 1852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922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itywideIndustrialZoning_2013_0223pdf-01.jpg"/>
          <p:cNvPicPr>
            <a:picLocks noChangeAspect="1"/>
          </p:cNvPicPr>
          <p:nvPr/>
        </p:nvPicPr>
        <p:blipFill>
          <a:blip r:embed="rId2" cstate="print"/>
          <a:srcRect l="2876" t="7778" r="7974"/>
          <a:stretch>
            <a:fillRect/>
          </a:stretch>
        </p:blipFill>
        <p:spPr>
          <a:xfrm>
            <a:off x="1524001" y="685800"/>
            <a:ext cx="4382879" cy="5867400"/>
          </a:xfrm>
          <a:prstGeom prst="rect">
            <a:avLst/>
          </a:prstGeom>
        </p:spPr>
      </p:pic>
      <p:pic>
        <p:nvPicPr>
          <p:cNvPr id="9" name="Picture 8" descr="CitywideZoningPie-01.jpg"/>
          <p:cNvPicPr>
            <a:picLocks noChangeAspect="1"/>
          </p:cNvPicPr>
          <p:nvPr/>
        </p:nvPicPr>
        <p:blipFill>
          <a:blip r:embed="rId3" cstate="print"/>
          <a:srcRect l="14052" t="8889" r="32745" b="60000"/>
          <a:stretch>
            <a:fillRect/>
          </a:stretch>
        </p:blipFill>
        <p:spPr>
          <a:xfrm>
            <a:off x="6363814" y="3619500"/>
            <a:ext cx="3826329" cy="2895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0" y="3947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INDUSTRIAL ZONING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409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guidance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Comp Plan says:</a:t>
            </a:r>
          </a:p>
          <a:p>
            <a:r>
              <a:rPr lang="en-US" dirty="0"/>
              <a:t>Promote the use of industrial land for industrial purposes.</a:t>
            </a:r>
          </a:p>
          <a:p>
            <a:r>
              <a:rPr lang="en-US" dirty="0"/>
              <a:t>Promote high value-added economic development by supporting growth in the industrial and manufacturing employment base.</a:t>
            </a:r>
          </a:p>
          <a:p>
            <a:r>
              <a:rPr lang="en-US" dirty="0"/>
              <a:t>Restrict or prohibit uses that may negatively affect the availability, character, or function of industrial areas.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305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4" name="Rectangle 4">
            <a:extLst>
              <a:ext uri="{FF2B5EF4-FFF2-40B4-BE49-F238E27FC236}">
                <a16:creationId xmlns:a16="http://schemas.microsoft.com/office/drawing/2014/main" id="{387714FB-D7B0-466A-AF16-F5C142475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0933" y="276220"/>
            <a:ext cx="10150134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Land use code change - 2007</a:t>
            </a:r>
          </a:p>
        </p:txBody>
      </p:sp>
      <p:sp>
        <p:nvSpPr>
          <p:cNvPr id="179205" name="Rectangle 5">
            <a:extLst>
              <a:ext uri="{FF2B5EF4-FFF2-40B4-BE49-F238E27FC236}">
                <a16:creationId xmlns:a16="http://schemas.microsoft.com/office/drawing/2014/main" id="{6EC77C79-D0BE-412E-B63D-A4E3895C859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378944" y="1876422"/>
            <a:ext cx="6042787" cy="193357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900" dirty="0"/>
              <a:t>Reduced maximum size of retail and office uses to 25,000 and 10,000 sq. ft.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9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900" dirty="0"/>
              <a:t>Previous maximum sizes had been as high as 100,000 sq. ft.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pic>
        <p:nvPicPr>
          <p:cNvPr id="15365" name="Picture 15" descr="20030324D_01_ES_010_duwa_freight_SMA">
            <a:extLst>
              <a:ext uri="{FF2B5EF4-FFF2-40B4-BE49-F238E27FC236}">
                <a16:creationId xmlns:a16="http://schemas.microsoft.com/office/drawing/2014/main" id="{3CF4D217-79B1-4589-94BA-BA054C3131E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1" y="4038605"/>
            <a:ext cx="2890839" cy="1933575"/>
          </a:xfrm>
          <a:noFill/>
          <a:ln w="12700">
            <a:solidFill>
              <a:srgbClr val="00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10" descr="9_07b_04 017">
            <a:extLst>
              <a:ext uri="{FF2B5EF4-FFF2-40B4-BE49-F238E27FC236}">
                <a16:creationId xmlns:a16="http://schemas.microsoft.com/office/drawing/2014/main" id="{FEF0AD27-C2E8-4A93-92D0-2BAF5C59A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447800"/>
            <a:ext cx="2057400" cy="2743200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6130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2063</TotalTime>
  <Words>882</Words>
  <Application>Microsoft Office PowerPoint</Application>
  <PresentationFormat>Widescreen</PresentationFormat>
  <Paragraphs>128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Trebuchet MS</vt:lpstr>
      <vt:lpstr>Tw Cen MT</vt:lpstr>
      <vt:lpstr>Wingdings</vt:lpstr>
      <vt:lpstr>Circuit</vt:lpstr>
      <vt:lpstr>Industrial Land in Seattle  a retrospective for the Planning Commission April 12, 2018</vt:lpstr>
      <vt:lpstr>Early Resource Extraction</vt:lpstr>
      <vt:lpstr>Early 20th Century - manufacturing</vt:lpstr>
      <vt:lpstr>21st Century Resource and Manufacturing</vt:lpstr>
      <vt:lpstr>international and Domestic Trade</vt:lpstr>
      <vt:lpstr>Evolution of Seattle’s Industrial Land </vt:lpstr>
      <vt:lpstr>PowerPoint Presentation</vt:lpstr>
      <vt:lpstr>Policy guidance</vt:lpstr>
      <vt:lpstr>Land use code change - 2007</vt:lpstr>
      <vt:lpstr>Why does the city care?</vt:lpstr>
      <vt:lpstr>PowerPoint Presentation</vt:lpstr>
      <vt:lpstr>Healthy Economy </vt:lpstr>
      <vt:lpstr>Healthy Economy</vt:lpstr>
      <vt:lpstr>Healthy Economy</vt:lpstr>
      <vt:lpstr>Infrastructure Investment</vt:lpstr>
      <vt:lpstr>City Revenue</vt:lpstr>
      <vt:lpstr>Environmental concerns</vt:lpstr>
      <vt:lpstr>Why think about changing Industrial Land?</vt:lpstr>
      <vt:lpstr>Previously Proposed Comp Plan Policy 1 </vt:lpstr>
      <vt:lpstr>Previously Proposed Policy 2</vt:lpstr>
      <vt:lpstr>Mayor’s Industrial Lands Advisory Panel</vt:lpstr>
      <vt:lpstr>Advisory Panel Draft Concepts - OPCD</vt:lpstr>
      <vt:lpstr>Advisory Panel Draft Concepts – Other Departments</vt:lpstr>
      <vt:lpstr>OPCD upcoming industrial Work</vt:lpstr>
      <vt:lpstr>Additional Resources</vt:lpstr>
      <vt:lpstr>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Hauger, Tom</dc:creator>
  <cp:lastModifiedBy>Hauger, Tom</cp:lastModifiedBy>
  <cp:revision>54</cp:revision>
  <dcterms:created xsi:type="dcterms:W3CDTF">2017-12-06T22:54:55Z</dcterms:created>
  <dcterms:modified xsi:type="dcterms:W3CDTF">2018-04-11T18:28:35Z</dcterms:modified>
</cp:coreProperties>
</file>