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5"/>
  </p:sldMasterIdLst>
  <p:notesMasterIdLst>
    <p:notesMasterId r:id="rId15"/>
  </p:notesMasterIdLst>
  <p:sldIdLst>
    <p:sldId id="263" r:id="rId6"/>
    <p:sldId id="267" r:id="rId7"/>
    <p:sldId id="268" r:id="rId8"/>
    <p:sldId id="269" r:id="rId9"/>
    <p:sldId id="270" r:id="rId10"/>
    <p:sldId id="266" r:id="rId11"/>
    <p:sldId id="271" r:id="rId12"/>
    <p:sldId id="272" r:id="rId13"/>
    <p:sldId id="273"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81B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775" autoAdjust="0"/>
  </p:normalViewPr>
  <p:slideViewPr>
    <p:cSldViewPr snapToGrid="0" snapToObjects="1">
      <p:cViewPr varScale="1">
        <p:scale>
          <a:sx n="56" d="100"/>
          <a:sy n="56" d="100"/>
        </p:scale>
        <p:origin x="1044" y="52"/>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C790EF-3970-4BF4-8AE7-5B8626CA4168}" type="datetimeFigureOut">
              <a:rPr lang="en-US" smtClean="0"/>
              <a:t>5/3/2019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8F5700-74B7-41BB-9D98-BE8E05DAE00D}" type="slidenum">
              <a:rPr lang="en-US" smtClean="0"/>
              <a:t>‹#›</a:t>
            </a:fld>
            <a:endParaRPr lang="en-US" dirty="0"/>
          </a:p>
        </p:txBody>
      </p:sp>
    </p:spTree>
    <p:extLst>
      <p:ext uri="{BB962C8B-B14F-4D97-AF65-F5344CB8AC3E}">
        <p14:creationId xmlns:p14="http://schemas.microsoft.com/office/powerpoint/2010/main" val="5243171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TRCP research identified bus</a:t>
            </a:r>
            <a:r>
              <a:rPr lang="en-US" baseline="0" dirty="0" smtClean="0"/>
              <a:t> S&amp;R improvements at $2.7M per mile. Assumes that 75 percent of network needs this high level of investment</a:t>
            </a:r>
            <a:endParaRPr lang="en-US" dirty="0"/>
          </a:p>
        </p:txBody>
      </p:sp>
      <p:sp>
        <p:nvSpPr>
          <p:cNvPr id="4" name="Slide Number Placeholder 3"/>
          <p:cNvSpPr>
            <a:spLocks noGrp="1"/>
          </p:cNvSpPr>
          <p:nvPr>
            <p:ph type="sldNum" sz="quarter" idx="10"/>
          </p:nvPr>
        </p:nvSpPr>
        <p:spPr/>
        <p:txBody>
          <a:bodyPr/>
          <a:lstStyle/>
          <a:p>
            <a:fld id="{7A8F5700-74B7-41BB-9D98-BE8E05DAE00D}" type="slidenum">
              <a:rPr lang="en-US" smtClean="0"/>
              <a:t>2</a:t>
            </a:fld>
            <a:endParaRPr lang="en-US" dirty="0"/>
          </a:p>
        </p:txBody>
      </p:sp>
    </p:spTree>
    <p:extLst>
      <p:ext uri="{BB962C8B-B14F-4D97-AF65-F5344CB8AC3E}">
        <p14:creationId xmlns:p14="http://schemas.microsoft.com/office/powerpoint/2010/main" val="23826497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ramp projects were originally identified to serve the Express Concept Network. If we were to pursue the ramps for the Draft Preferred Network, then we would select other ramps since some of the ramps listed above do not have much usage in the new network</a:t>
            </a:r>
            <a:endParaRPr lang="en-US" dirty="0"/>
          </a:p>
        </p:txBody>
      </p:sp>
      <p:sp>
        <p:nvSpPr>
          <p:cNvPr id="4" name="Slide Number Placeholder 3"/>
          <p:cNvSpPr>
            <a:spLocks noGrp="1"/>
          </p:cNvSpPr>
          <p:nvPr>
            <p:ph type="sldNum" sz="quarter" idx="10"/>
          </p:nvPr>
        </p:nvSpPr>
        <p:spPr/>
        <p:txBody>
          <a:bodyPr/>
          <a:lstStyle/>
          <a:p>
            <a:fld id="{7A8F5700-74B7-41BB-9D98-BE8E05DAE00D}" type="slidenum">
              <a:rPr lang="en-US" smtClean="0"/>
              <a:t>3</a:t>
            </a:fld>
            <a:endParaRPr lang="en-US" dirty="0"/>
          </a:p>
        </p:txBody>
      </p:sp>
    </p:spTree>
    <p:extLst>
      <p:ext uri="{BB962C8B-B14F-4D97-AF65-F5344CB8AC3E}">
        <p14:creationId xmlns:p14="http://schemas.microsoft.com/office/powerpoint/2010/main" val="34607749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ramp projects were originally identified to serve the Express Concept Network. If we were to pursue the ramps for the Draft Preferred Network, then we would select other ramps since some of the ramps listed above do not have much usage in the new network</a:t>
            </a:r>
            <a:endParaRPr lang="en-US" dirty="0"/>
          </a:p>
        </p:txBody>
      </p:sp>
      <p:sp>
        <p:nvSpPr>
          <p:cNvPr id="4" name="Slide Number Placeholder 3"/>
          <p:cNvSpPr>
            <a:spLocks noGrp="1"/>
          </p:cNvSpPr>
          <p:nvPr>
            <p:ph type="sldNum" sz="quarter" idx="10"/>
          </p:nvPr>
        </p:nvSpPr>
        <p:spPr/>
        <p:txBody>
          <a:bodyPr/>
          <a:lstStyle/>
          <a:p>
            <a:fld id="{7A8F5700-74B7-41BB-9D98-BE8E05DAE00D}" type="slidenum">
              <a:rPr lang="en-US" smtClean="0"/>
              <a:t>4</a:t>
            </a:fld>
            <a:endParaRPr lang="en-US" dirty="0"/>
          </a:p>
        </p:txBody>
      </p:sp>
    </p:spTree>
    <p:extLst>
      <p:ext uri="{BB962C8B-B14F-4D97-AF65-F5344CB8AC3E}">
        <p14:creationId xmlns:p14="http://schemas.microsoft.com/office/powerpoint/2010/main" val="38621070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Reformatted slide to show the increase</a:t>
            </a:r>
            <a:r>
              <a:rPr lang="en-US" baseline="0" dirty="0" smtClean="0"/>
              <a:t> in ridership from the improvement and the reduction in revenue hours if the improvement was in place. Note that we do not assume any rerouting impacts from the expanded park and rides.</a:t>
            </a:r>
            <a:endParaRPr lang="en-US" dirty="0"/>
          </a:p>
        </p:txBody>
      </p:sp>
      <p:sp>
        <p:nvSpPr>
          <p:cNvPr id="4" name="Slide Number Placeholder 3"/>
          <p:cNvSpPr>
            <a:spLocks noGrp="1"/>
          </p:cNvSpPr>
          <p:nvPr>
            <p:ph type="sldNum" sz="quarter" idx="10"/>
          </p:nvPr>
        </p:nvSpPr>
        <p:spPr/>
        <p:txBody>
          <a:bodyPr/>
          <a:lstStyle/>
          <a:p>
            <a:fld id="{7A8F5700-74B7-41BB-9D98-BE8E05DAE00D}" type="slidenum">
              <a:rPr lang="en-US" smtClean="0"/>
              <a:t>5</a:t>
            </a:fld>
            <a:endParaRPr lang="en-US" dirty="0"/>
          </a:p>
        </p:txBody>
      </p:sp>
    </p:spTree>
    <p:extLst>
      <p:ext uri="{BB962C8B-B14F-4D97-AF65-F5344CB8AC3E}">
        <p14:creationId xmlns:p14="http://schemas.microsoft.com/office/powerpoint/2010/main" val="14935137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ramp projects were originally identified to serve the Express Concept Network. If we were to pursue the ramps for the Draft Preferred Network, then we would select other ramps since some of the ramps listed above do not have much usage in the new network</a:t>
            </a:r>
            <a:endParaRPr lang="en-US" dirty="0"/>
          </a:p>
        </p:txBody>
      </p:sp>
      <p:sp>
        <p:nvSpPr>
          <p:cNvPr id="4" name="Slide Number Placeholder 3"/>
          <p:cNvSpPr>
            <a:spLocks noGrp="1"/>
          </p:cNvSpPr>
          <p:nvPr>
            <p:ph type="sldNum" sz="quarter" idx="10"/>
          </p:nvPr>
        </p:nvSpPr>
        <p:spPr/>
        <p:txBody>
          <a:bodyPr/>
          <a:lstStyle/>
          <a:p>
            <a:fld id="{7A8F5700-74B7-41BB-9D98-BE8E05DAE00D}" type="slidenum">
              <a:rPr lang="en-US" smtClean="0"/>
              <a:t>7</a:t>
            </a:fld>
            <a:endParaRPr lang="en-US" dirty="0"/>
          </a:p>
        </p:txBody>
      </p:sp>
    </p:spTree>
    <p:extLst>
      <p:ext uri="{BB962C8B-B14F-4D97-AF65-F5344CB8AC3E}">
        <p14:creationId xmlns:p14="http://schemas.microsoft.com/office/powerpoint/2010/main" val="19138443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Payback</a:t>
            </a:r>
            <a:r>
              <a:rPr lang="en-US" baseline="0" dirty="0" smtClean="0"/>
              <a:t> period = total capital cost/annual fares and revenue hour savings</a:t>
            </a:r>
          </a:p>
          <a:p>
            <a:r>
              <a:rPr lang="en-US" baseline="0" dirty="0" smtClean="0"/>
              <a:t>Annualized Capital Cost per Annual Boarding= Annualized cost of the investment / new annual boardings resulting from the improvement</a:t>
            </a:r>
          </a:p>
          <a:p>
            <a:r>
              <a:rPr lang="en-US" baseline="0" dirty="0" smtClean="0"/>
              <a:t>Benefit/cost ration = annual benefit (including fares and revenue hours savings)/annualized capital cost</a:t>
            </a:r>
          </a:p>
          <a:p>
            <a:r>
              <a:rPr lang="en-US" baseline="0" dirty="0" smtClean="0"/>
              <a:t>* Note that we do not assume maintenance costs in any of these calculations</a:t>
            </a:r>
            <a:endParaRPr lang="en-US" dirty="0"/>
          </a:p>
        </p:txBody>
      </p:sp>
      <p:sp>
        <p:nvSpPr>
          <p:cNvPr id="4" name="Slide Number Placeholder 3"/>
          <p:cNvSpPr>
            <a:spLocks noGrp="1"/>
          </p:cNvSpPr>
          <p:nvPr>
            <p:ph type="sldNum" sz="quarter" idx="10"/>
          </p:nvPr>
        </p:nvSpPr>
        <p:spPr/>
        <p:txBody>
          <a:bodyPr/>
          <a:lstStyle/>
          <a:p>
            <a:fld id="{7A8F5700-74B7-41BB-9D98-BE8E05DAE00D}" type="slidenum">
              <a:rPr lang="en-US" smtClean="0"/>
              <a:t>8</a:t>
            </a:fld>
            <a:endParaRPr lang="en-US" dirty="0"/>
          </a:p>
        </p:txBody>
      </p:sp>
    </p:spTree>
    <p:extLst>
      <p:ext uri="{BB962C8B-B14F-4D97-AF65-F5344CB8AC3E}">
        <p14:creationId xmlns:p14="http://schemas.microsoft.com/office/powerpoint/2010/main" val="11593673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ramp projects were originally identified to serve the Express Concept Network. If we were to pursue the ramps for the Draft Preferred Network, then we would select other ramps since some of the ramps listed above do not have much usage in the new network</a:t>
            </a:r>
            <a:endParaRPr lang="en-US" dirty="0"/>
          </a:p>
        </p:txBody>
      </p:sp>
      <p:sp>
        <p:nvSpPr>
          <p:cNvPr id="4" name="Slide Number Placeholder 3"/>
          <p:cNvSpPr>
            <a:spLocks noGrp="1"/>
          </p:cNvSpPr>
          <p:nvPr>
            <p:ph type="sldNum" sz="quarter" idx="10"/>
          </p:nvPr>
        </p:nvSpPr>
        <p:spPr/>
        <p:txBody>
          <a:bodyPr/>
          <a:lstStyle/>
          <a:p>
            <a:fld id="{7A8F5700-74B7-41BB-9D98-BE8E05DAE00D}" type="slidenum">
              <a:rPr lang="en-US" smtClean="0"/>
              <a:t>9</a:t>
            </a:fld>
            <a:endParaRPr lang="en-US" dirty="0"/>
          </a:p>
        </p:txBody>
      </p:sp>
    </p:spTree>
    <p:extLst>
      <p:ext uri="{BB962C8B-B14F-4D97-AF65-F5344CB8AC3E}">
        <p14:creationId xmlns:p14="http://schemas.microsoft.com/office/powerpoint/2010/main" val="69032135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359" y="4151743"/>
            <a:ext cx="12293599" cy="3163457"/>
          </a:xfrm>
          <a:prstGeom prst="rect">
            <a:avLst/>
          </a:prstGeom>
        </p:spPr>
      </p:pic>
      <p:sp>
        <p:nvSpPr>
          <p:cNvPr id="2" name="Title 1"/>
          <p:cNvSpPr>
            <a:spLocks noGrp="1"/>
          </p:cNvSpPr>
          <p:nvPr>
            <p:ph type="ctrTitle"/>
          </p:nvPr>
        </p:nvSpPr>
        <p:spPr>
          <a:xfrm>
            <a:off x="609600" y="2333622"/>
            <a:ext cx="10668000" cy="1755775"/>
          </a:xfrm>
        </p:spPr>
        <p:txBody>
          <a:bodyPr/>
          <a:lstStyle>
            <a:lvl1pPr algn="l">
              <a:defRPr b="1">
                <a:latin typeface="Arial"/>
                <a:cs typeface="Aria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09600" y="1837267"/>
            <a:ext cx="10668000" cy="1752600"/>
          </a:xfrm>
        </p:spPr>
        <p:txBody>
          <a:bodyPr/>
          <a:lstStyle>
            <a:lvl1pPr marL="0" indent="0" algn="l">
              <a:buNone/>
              <a:defRPr>
                <a:solidFill>
                  <a:schemeClr val="tx1">
                    <a:tint val="75000"/>
                  </a:schemeClr>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Slide Number Placeholder 5"/>
          <p:cNvSpPr>
            <a:spLocks noGrp="1"/>
          </p:cNvSpPr>
          <p:nvPr>
            <p:ph type="sldNum" sz="quarter" idx="12"/>
          </p:nvPr>
        </p:nvSpPr>
        <p:spPr/>
        <p:txBody>
          <a:bodyPr/>
          <a:lstStyle>
            <a:lvl1pPr>
              <a:defRPr>
                <a:latin typeface="Arial"/>
                <a:cs typeface="Arial"/>
              </a:defRPr>
            </a:lvl1pPr>
          </a:lstStyle>
          <a:p>
            <a:fld id="{8F578787-C335-C64D-A353-8E8052A4A6D2}" type="slidenum">
              <a:rPr lang="en-US" smtClean="0"/>
              <a:pPr/>
              <a:t>‹#›</a:t>
            </a:fld>
            <a:endParaRPr lang="en-US" dirty="0"/>
          </a:p>
        </p:txBody>
      </p:sp>
      <p:pic>
        <p:nvPicPr>
          <p:cNvPr id="7" name="Picture 6"/>
          <p:cNvPicPr>
            <a:picLocks noChangeAspect="1"/>
          </p:cNvPicPr>
          <p:nvPr userDrawn="1"/>
        </p:nvPicPr>
        <p:blipFill>
          <a:blip r:embed="rId3">
            <a:biLevel thresh="75000"/>
            <a:extLst>
              <a:ext uri="{28A0092B-C50C-407E-A947-70E740481C1C}">
                <a14:useLocalDpi xmlns:a14="http://schemas.microsoft.com/office/drawing/2010/main" val="0"/>
              </a:ext>
            </a:extLst>
          </a:blip>
          <a:stretch>
            <a:fillRect/>
          </a:stretch>
        </p:blipFill>
        <p:spPr>
          <a:xfrm>
            <a:off x="502765" y="5881254"/>
            <a:ext cx="2349487" cy="804329"/>
          </a:xfrm>
          <a:prstGeom prst="rect">
            <a:avLst/>
          </a:prstGeom>
        </p:spPr>
      </p:pic>
    </p:spTree>
    <p:extLst>
      <p:ext uri="{BB962C8B-B14F-4D97-AF65-F5344CB8AC3E}">
        <p14:creationId xmlns:p14="http://schemas.microsoft.com/office/powerpoint/2010/main" val="297864409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2781301"/>
            <a:ext cx="7548739" cy="1362075"/>
          </a:xfrm>
        </p:spPr>
        <p:txBody>
          <a:bodyPr anchor="t"/>
          <a:lstStyle>
            <a:lvl1pPr algn="l">
              <a:defRPr sz="4000" b="1" cap="all">
                <a:latin typeface="Arial"/>
                <a:cs typeface="Aria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963084" y="1281114"/>
            <a:ext cx="7548739" cy="1500187"/>
          </a:xfrm>
        </p:spPr>
        <p:txBody>
          <a:bodyPr anchor="b"/>
          <a:lstStyle>
            <a:lvl1pPr marL="0" indent="0">
              <a:buNone/>
              <a:defRPr sz="2000">
                <a:solidFill>
                  <a:schemeClr val="tx1">
                    <a:tint val="75000"/>
                  </a:schemeClr>
                </a:solidFill>
                <a:latin typeface="Arial"/>
                <a:cs typeface="Aria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6" name="Slide Number Placeholder 5"/>
          <p:cNvSpPr>
            <a:spLocks noGrp="1"/>
          </p:cNvSpPr>
          <p:nvPr>
            <p:ph type="sldNum" sz="quarter" idx="12"/>
          </p:nvPr>
        </p:nvSpPr>
        <p:spPr/>
        <p:txBody>
          <a:bodyPr/>
          <a:lstStyle>
            <a:lvl1pPr>
              <a:defRPr>
                <a:latin typeface="Arial"/>
                <a:cs typeface="Arial"/>
              </a:defRPr>
            </a:lvl1pPr>
          </a:lstStyle>
          <a:p>
            <a:fld id="{8F578787-C335-C64D-A353-8E8052A4A6D2}" type="slidenum">
              <a:rPr lang="en-US" smtClean="0"/>
              <a:pPr/>
              <a:t>‹#›</a:t>
            </a:fld>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6946" y="3595255"/>
            <a:ext cx="12650231" cy="3338945"/>
          </a:xfrm>
          <a:prstGeom prst="rect">
            <a:avLst/>
          </a:prstGeom>
        </p:spPr>
      </p:pic>
      <p:pic>
        <p:nvPicPr>
          <p:cNvPr id="9" name="Picture 8"/>
          <p:cNvPicPr>
            <a:picLocks noChangeAspect="1"/>
          </p:cNvPicPr>
          <p:nvPr userDrawn="1"/>
        </p:nvPicPr>
        <p:blipFill>
          <a:blip r:embed="rId3">
            <a:biLevel thresh="75000"/>
            <a:extLst>
              <a:ext uri="{28A0092B-C50C-407E-A947-70E740481C1C}">
                <a14:useLocalDpi xmlns:a14="http://schemas.microsoft.com/office/drawing/2010/main" val="0"/>
              </a:ext>
            </a:extLst>
          </a:blip>
          <a:stretch>
            <a:fillRect/>
          </a:stretch>
        </p:blipFill>
        <p:spPr>
          <a:xfrm>
            <a:off x="563695" y="6206837"/>
            <a:ext cx="1381876" cy="473075"/>
          </a:xfrm>
          <a:prstGeom prst="rect">
            <a:avLst/>
          </a:prstGeom>
        </p:spPr>
      </p:pic>
    </p:spTree>
    <p:extLst>
      <p:ext uri="{BB962C8B-B14F-4D97-AF65-F5344CB8AC3E}">
        <p14:creationId xmlns:p14="http://schemas.microsoft.com/office/powerpoint/2010/main" val="95776719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41765" y="-64022"/>
            <a:ext cx="10972800" cy="1143000"/>
          </a:xfrm>
        </p:spPr>
        <p:txBody>
          <a:bodyPr/>
          <a:lstStyle>
            <a:lvl1pPr>
              <a:defRPr b="1">
                <a:latin typeface="Arial"/>
                <a:cs typeface="Arial"/>
              </a:defRPr>
            </a:lvl1pPr>
          </a:lstStyle>
          <a:p>
            <a:r>
              <a:rPr lang="en-US" dirty="0" smtClean="0"/>
              <a:t>Click to edit Master title style</a:t>
            </a:r>
            <a:endParaRPr lang="en-US" dirty="0"/>
          </a:p>
        </p:txBody>
      </p:sp>
      <p:sp>
        <p:nvSpPr>
          <p:cNvPr id="3" name="Content Placeholder 2"/>
          <p:cNvSpPr>
            <a:spLocks noGrp="1"/>
          </p:cNvSpPr>
          <p:nvPr>
            <p:ph idx="1"/>
          </p:nvPr>
        </p:nvSpPr>
        <p:spPr>
          <a:xfrm>
            <a:off x="609600" y="1600201"/>
            <a:ext cx="10972800" cy="4377267"/>
          </a:xfrm>
        </p:spPr>
        <p:txBody>
          <a:bodyPr/>
          <a:lstStyle>
            <a:lvl1pPr>
              <a:defRPr>
                <a:latin typeface="Arial"/>
                <a:cs typeface="Arial"/>
              </a:defRPr>
            </a:lvl1pPr>
            <a:lvl2pPr>
              <a:defRPr>
                <a:latin typeface="Arial"/>
                <a:cs typeface="Arial"/>
              </a:defRPr>
            </a:lvl2pPr>
            <a:lvl3pPr>
              <a:defRPr>
                <a:latin typeface="Arial"/>
                <a:cs typeface="Arial"/>
              </a:defRPr>
            </a:lvl3pPr>
            <a:lvl4pPr>
              <a:defRPr>
                <a:latin typeface="Arial"/>
                <a:cs typeface="Arial"/>
              </a:defRPr>
            </a:lvl4pPr>
            <a:lvl5pPr>
              <a:defRPr>
                <a:latin typeface="Arial"/>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lvl1pPr>
              <a:defRPr>
                <a:latin typeface="Arial"/>
                <a:cs typeface="Arial"/>
              </a:defRPr>
            </a:lvl1pPr>
          </a:lstStyle>
          <a:p>
            <a:fld id="{8F578787-C335-C64D-A353-8E8052A4A6D2}" type="slidenum">
              <a:rPr lang="en-US" smtClean="0"/>
              <a:pPr/>
              <a:t>‹#›</a:t>
            </a:fld>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4078" y="600070"/>
            <a:ext cx="14914367" cy="695331"/>
          </a:xfrm>
          <a:prstGeom prst="rect">
            <a:avLst/>
          </a:prstGeom>
        </p:spPr>
      </p:pic>
      <p:pic>
        <p:nvPicPr>
          <p:cNvPr id="9" name="Picture 8"/>
          <p:cNvPicPr>
            <a:picLocks noChangeAspect="1"/>
          </p:cNvPicPr>
          <p:nvPr userDrawn="1"/>
        </p:nvPicPr>
        <p:blipFill>
          <a:blip r:embed="rId3">
            <a:biLevel thresh="75000"/>
            <a:extLst>
              <a:ext uri="{28A0092B-C50C-407E-A947-70E740481C1C}">
                <a14:useLocalDpi xmlns:a14="http://schemas.microsoft.com/office/drawing/2010/main" val="0"/>
              </a:ext>
            </a:extLst>
          </a:blip>
          <a:stretch>
            <a:fillRect/>
          </a:stretch>
        </p:blipFill>
        <p:spPr>
          <a:xfrm>
            <a:off x="563695" y="6206837"/>
            <a:ext cx="1381876" cy="473075"/>
          </a:xfrm>
          <a:prstGeom prst="rect">
            <a:avLst/>
          </a:prstGeom>
        </p:spPr>
      </p:pic>
    </p:spTree>
    <p:extLst>
      <p:ext uri="{BB962C8B-B14F-4D97-AF65-F5344CB8AC3E}">
        <p14:creationId xmlns:p14="http://schemas.microsoft.com/office/powerpoint/2010/main" val="342732445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00201"/>
            <a:ext cx="10972800" cy="4377267"/>
          </a:xfrm>
        </p:spPr>
        <p:txBody>
          <a:bodyPr/>
          <a:lstStyle>
            <a:lvl1pPr>
              <a:defRPr>
                <a:latin typeface="Arial"/>
                <a:cs typeface="Arial"/>
              </a:defRPr>
            </a:lvl1pPr>
            <a:lvl2pPr>
              <a:defRPr>
                <a:latin typeface="Arial"/>
                <a:cs typeface="Arial"/>
              </a:defRPr>
            </a:lvl2pPr>
            <a:lvl3pPr>
              <a:defRPr>
                <a:latin typeface="Arial"/>
                <a:cs typeface="Arial"/>
              </a:defRPr>
            </a:lvl3pPr>
            <a:lvl4pPr>
              <a:defRPr>
                <a:latin typeface="Arial"/>
                <a:cs typeface="Arial"/>
              </a:defRPr>
            </a:lvl4pPr>
            <a:lvl5pPr>
              <a:defRPr>
                <a:latin typeface="Arial"/>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lvl1pPr>
              <a:defRPr>
                <a:latin typeface="Arial"/>
                <a:cs typeface="Arial"/>
              </a:defRPr>
            </a:lvl1pPr>
          </a:lstStyle>
          <a:p>
            <a:fld id="{8F578787-C335-C64D-A353-8E8052A4A6D2}" type="slidenum">
              <a:rPr lang="en-US" smtClean="0"/>
              <a:pPr/>
              <a:t>‹#›</a:t>
            </a:fld>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4069" y="600070"/>
            <a:ext cx="14914345" cy="695331"/>
          </a:xfrm>
          <a:prstGeom prst="rect">
            <a:avLst/>
          </a:prstGeom>
        </p:spPr>
      </p:pic>
      <p:pic>
        <p:nvPicPr>
          <p:cNvPr id="9" name="Picture 8"/>
          <p:cNvPicPr>
            <a:picLocks noChangeAspect="1"/>
          </p:cNvPicPr>
          <p:nvPr userDrawn="1"/>
        </p:nvPicPr>
        <p:blipFill>
          <a:blip r:embed="rId3">
            <a:biLevel thresh="75000"/>
            <a:extLst>
              <a:ext uri="{28A0092B-C50C-407E-A947-70E740481C1C}">
                <a14:useLocalDpi xmlns:a14="http://schemas.microsoft.com/office/drawing/2010/main" val="0"/>
              </a:ext>
            </a:extLst>
          </a:blip>
          <a:stretch>
            <a:fillRect/>
          </a:stretch>
        </p:blipFill>
        <p:spPr>
          <a:xfrm>
            <a:off x="563695" y="6206837"/>
            <a:ext cx="1381876" cy="473075"/>
          </a:xfrm>
          <a:prstGeom prst="rect">
            <a:avLst/>
          </a:prstGeom>
        </p:spPr>
      </p:pic>
      <p:sp>
        <p:nvSpPr>
          <p:cNvPr id="8" name="Title 1"/>
          <p:cNvSpPr>
            <a:spLocks noGrp="1"/>
          </p:cNvSpPr>
          <p:nvPr>
            <p:ph type="title"/>
          </p:nvPr>
        </p:nvSpPr>
        <p:spPr>
          <a:xfrm>
            <a:off x="1241765" y="-64022"/>
            <a:ext cx="10972800" cy="1143000"/>
          </a:xfrm>
        </p:spPr>
        <p:txBody>
          <a:bodyPr/>
          <a:lstStyle>
            <a:lvl1pPr>
              <a:defRPr b="1">
                <a:latin typeface="Arial"/>
                <a:cs typeface="Arial"/>
              </a:defRPr>
            </a:lvl1pPr>
          </a:lstStyle>
          <a:p>
            <a:r>
              <a:rPr lang="en-US" dirty="0" smtClean="0"/>
              <a:t>Click to edit Master title style</a:t>
            </a:r>
            <a:endParaRPr lang="en-US" dirty="0"/>
          </a:p>
        </p:txBody>
      </p:sp>
    </p:spTree>
    <p:extLst>
      <p:ext uri="{BB962C8B-B14F-4D97-AF65-F5344CB8AC3E}">
        <p14:creationId xmlns:p14="http://schemas.microsoft.com/office/powerpoint/2010/main" val="148964173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8" name="Picture 7" descr="line_header_dark-blu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5342" y="587287"/>
            <a:ext cx="15097668" cy="703878"/>
          </a:xfrm>
          <a:prstGeom prst="rect">
            <a:avLst/>
          </a:prstGeom>
        </p:spPr>
      </p:pic>
      <p:sp>
        <p:nvSpPr>
          <p:cNvPr id="3" name="Content Placeholder 2"/>
          <p:cNvSpPr>
            <a:spLocks noGrp="1"/>
          </p:cNvSpPr>
          <p:nvPr>
            <p:ph sz="half" idx="1"/>
          </p:nvPr>
        </p:nvSpPr>
        <p:spPr>
          <a:xfrm>
            <a:off x="609600" y="1600201"/>
            <a:ext cx="5384800" cy="4525963"/>
          </a:xfrm>
        </p:spPr>
        <p:txBody>
          <a:bodyPr/>
          <a:lstStyle>
            <a:lvl1pPr>
              <a:defRPr sz="2800">
                <a:latin typeface="Arial"/>
                <a:cs typeface="Arial"/>
              </a:defRPr>
            </a:lvl1pPr>
            <a:lvl2pPr>
              <a:defRPr sz="2400">
                <a:latin typeface="Arial"/>
                <a:cs typeface="Arial"/>
              </a:defRPr>
            </a:lvl2pPr>
            <a:lvl3pPr>
              <a:defRPr sz="2000">
                <a:latin typeface="Arial"/>
                <a:cs typeface="Arial"/>
              </a:defRPr>
            </a:lvl3pPr>
            <a:lvl4pPr>
              <a:defRPr sz="1800">
                <a:latin typeface="Arial"/>
                <a:cs typeface="Arial"/>
              </a:defRPr>
            </a:lvl4pPr>
            <a:lvl5pPr>
              <a:defRPr sz="1800">
                <a:latin typeface="Arial"/>
                <a:cs typeface="Aria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197600" y="1600201"/>
            <a:ext cx="5384800" cy="4525963"/>
          </a:xfrm>
        </p:spPr>
        <p:txBody>
          <a:bodyPr/>
          <a:lstStyle>
            <a:lvl1pPr>
              <a:defRPr sz="2800">
                <a:latin typeface="Arial"/>
                <a:cs typeface="Arial"/>
              </a:defRPr>
            </a:lvl1pPr>
            <a:lvl2pPr>
              <a:defRPr sz="2400">
                <a:latin typeface="Arial"/>
                <a:cs typeface="Arial"/>
              </a:defRPr>
            </a:lvl2pPr>
            <a:lvl3pPr>
              <a:defRPr sz="2000">
                <a:latin typeface="Arial"/>
                <a:cs typeface="Arial"/>
              </a:defRPr>
            </a:lvl3pPr>
            <a:lvl4pPr>
              <a:defRPr sz="1800">
                <a:latin typeface="Arial"/>
                <a:cs typeface="Arial"/>
              </a:defRPr>
            </a:lvl4pPr>
            <a:lvl5pPr>
              <a:defRPr sz="1800">
                <a:latin typeface="Arial"/>
                <a:cs typeface="Aria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12"/>
          </p:nvPr>
        </p:nvSpPr>
        <p:spPr/>
        <p:txBody>
          <a:bodyPr/>
          <a:lstStyle>
            <a:lvl1pPr>
              <a:defRPr>
                <a:latin typeface="Arial"/>
                <a:cs typeface="Arial"/>
              </a:defRPr>
            </a:lvl1pPr>
          </a:lstStyle>
          <a:p>
            <a:fld id="{8F578787-C335-C64D-A353-8E8052A4A6D2}" type="slidenum">
              <a:rPr lang="en-US" smtClean="0"/>
              <a:pPr/>
              <a:t>‹#›</a:t>
            </a:fld>
            <a:endParaRPr lang="en-US" dirty="0"/>
          </a:p>
        </p:txBody>
      </p:sp>
      <p:pic>
        <p:nvPicPr>
          <p:cNvPr id="9" name="Picture 8"/>
          <p:cNvPicPr>
            <a:picLocks noChangeAspect="1"/>
          </p:cNvPicPr>
          <p:nvPr userDrawn="1"/>
        </p:nvPicPr>
        <p:blipFill>
          <a:blip r:embed="rId3">
            <a:biLevel thresh="75000"/>
            <a:extLst>
              <a:ext uri="{28A0092B-C50C-407E-A947-70E740481C1C}">
                <a14:useLocalDpi xmlns:a14="http://schemas.microsoft.com/office/drawing/2010/main" val="0"/>
              </a:ext>
            </a:extLst>
          </a:blip>
          <a:stretch>
            <a:fillRect/>
          </a:stretch>
        </p:blipFill>
        <p:spPr>
          <a:xfrm>
            <a:off x="563695" y="6206837"/>
            <a:ext cx="1381876" cy="473075"/>
          </a:xfrm>
          <a:prstGeom prst="rect">
            <a:avLst/>
          </a:prstGeom>
        </p:spPr>
      </p:pic>
      <p:sp>
        <p:nvSpPr>
          <p:cNvPr id="10" name="Title 1"/>
          <p:cNvSpPr>
            <a:spLocks noGrp="1"/>
          </p:cNvSpPr>
          <p:nvPr>
            <p:ph type="title"/>
          </p:nvPr>
        </p:nvSpPr>
        <p:spPr>
          <a:xfrm>
            <a:off x="1241765" y="-64022"/>
            <a:ext cx="10972800" cy="1143000"/>
          </a:xfrm>
        </p:spPr>
        <p:txBody>
          <a:bodyPr/>
          <a:lstStyle>
            <a:lvl1pPr>
              <a:defRPr b="1">
                <a:latin typeface="Arial"/>
                <a:cs typeface="Arial"/>
              </a:defRPr>
            </a:lvl1pPr>
          </a:lstStyle>
          <a:p>
            <a:r>
              <a:rPr lang="en-US" dirty="0" smtClean="0"/>
              <a:t>Click to edit Master title style</a:t>
            </a:r>
            <a:endParaRPr lang="en-US" dirty="0"/>
          </a:p>
        </p:txBody>
      </p:sp>
    </p:spTree>
    <p:extLst>
      <p:ext uri="{BB962C8B-B14F-4D97-AF65-F5344CB8AC3E}">
        <p14:creationId xmlns:p14="http://schemas.microsoft.com/office/powerpoint/2010/main" val="408049536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769" y="591602"/>
            <a:ext cx="14914345" cy="695331"/>
          </a:xfrm>
          <a:prstGeom prst="rect">
            <a:avLst/>
          </a:prstGeom>
        </p:spPr>
      </p:pic>
      <p:sp>
        <p:nvSpPr>
          <p:cNvPr id="5" name="Slide Number Placeholder 4"/>
          <p:cNvSpPr>
            <a:spLocks noGrp="1"/>
          </p:cNvSpPr>
          <p:nvPr>
            <p:ph type="sldNum" sz="quarter" idx="12"/>
          </p:nvPr>
        </p:nvSpPr>
        <p:spPr/>
        <p:txBody>
          <a:bodyPr/>
          <a:lstStyle/>
          <a:p>
            <a:fld id="{8F578787-C335-C64D-A353-8E8052A4A6D2}" type="slidenum">
              <a:rPr lang="en-US" smtClean="0"/>
              <a:t>‹#›</a:t>
            </a:fld>
            <a:endParaRPr lang="en-US" dirty="0"/>
          </a:p>
        </p:txBody>
      </p:sp>
      <p:pic>
        <p:nvPicPr>
          <p:cNvPr id="6" name="Picture 5"/>
          <p:cNvPicPr>
            <a:picLocks noChangeAspect="1"/>
          </p:cNvPicPr>
          <p:nvPr userDrawn="1"/>
        </p:nvPicPr>
        <p:blipFill>
          <a:blip r:embed="rId3">
            <a:biLevel thresh="75000"/>
            <a:extLst>
              <a:ext uri="{28A0092B-C50C-407E-A947-70E740481C1C}">
                <a14:useLocalDpi xmlns:a14="http://schemas.microsoft.com/office/drawing/2010/main" val="0"/>
              </a:ext>
            </a:extLst>
          </a:blip>
          <a:stretch>
            <a:fillRect/>
          </a:stretch>
        </p:blipFill>
        <p:spPr>
          <a:xfrm>
            <a:off x="563695" y="6206837"/>
            <a:ext cx="1381876" cy="473075"/>
          </a:xfrm>
          <a:prstGeom prst="rect">
            <a:avLst/>
          </a:prstGeom>
        </p:spPr>
      </p:pic>
      <p:sp>
        <p:nvSpPr>
          <p:cNvPr id="8" name="Title 1"/>
          <p:cNvSpPr>
            <a:spLocks noGrp="1"/>
          </p:cNvSpPr>
          <p:nvPr>
            <p:ph type="title"/>
          </p:nvPr>
        </p:nvSpPr>
        <p:spPr>
          <a:xfrm>
            <a:off x="1241765" y="-64022"/>
            <a:ext cx="10972800" cy="1143000"/>
          </a:xfrm>
        </p:spPr>
        <p:txBody>
          <a:bodyPr/>
          <a:lstStyle>
            <a:lvl1pPr>
              <a:defRPr b="1">
                <a:latin typeface="Arial"/>
                <a:cs typeface="Arial"/>
              </a:defRPr>
            </a:lvl1pPr>
          </a:lstStyle>
          <a:p>
            <a:r>
              <a:rPr lang="en-US" dirty="0" smtClean="0"/>
              <a:t>Click to edit Master title style</a:t>
            </a:r>
            <a:endParaRPr lang="en-US" dirty="0"/>
          </a:p>
        </p:txBody>
      </p:sp>
    </p:spTree>
    <p:extLst>
      <p:ext uri="{BB962C8B-B14F-4D97-AF65-F5344CB8AC3E}">
        <p14:creationId xmlns:p14="http://schemas.microsoft.com/office/powerpoint/2010/main" val="294753655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14441" y="5350310"/>
            <a:ext cx="12896494" cy="1792156"/>
          </a:xfrm>
          <a:prstGeom prst="rect">
            <a:avLst/>
          </a:prstGeom>
        </p:spPr>
      </p:pic>
      <p:sp>
        <p:nvSpPr>
          <p:cNvPr id="4" name="Slide Number Placeholder 3"/>
          <p:cNvSpPr>
            <a:spLocks noGrp="1"/>
          </p:cNvSpPr>
          <p:nvPr>
            <p:ph type="sldNum" sz="quarter" idx="12"/>
          </p:nvPr>
        </p:nvSpPr>
        <p:spPr/>
        <p:txBody>
          <a:bodyPr/>
          <a:lstStyle>
            <a:lvl1pPr>
              <a:defRPr>
                <a:latin typeface="Arial"/>
                <a:cs typeface="Arial"/>
              </a:defRPr>
            </a:lvl1pPr>
          </a:lstStyle>
          <a:p>
            <a:fld id="{8F578787-C335-C64D-A353-8E8052A4A6D2}" type="slidenum">
              <a:rPr lang="en-US" smtClean="0"/>
              <a:pPr/>
              <a:t>‹#›</a:t>
            </a:fld>
            <a:endParaRPr lang="en-US" dirty="0"/>
          </a:p>
        </p:txBody>
      </p:sp>
    </p:spTree>
    <p:extLst>
      <p:ext uri="{BB962C8B-B14F-4D97-AF65-F5344CB8AC3E}">
        <p14:creationId xmlns:p14="http://schemas.microsoft.com/office/powerpoint/2010/main" val="1977337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latin typeface="Arial"/>
                <a:cs typeface="Arial"/>
              </a:defRPr>
            </a:lvl1pPr>
          </a:lstStyle>
          <a:p>
            <a:fld id="{8F578787-C335-C64D-A353-8E8052A4A6D2}" type="slidenum">
              <a:rPr lang="en-US" smtClean="0"/>
              <a:pPr/>
              <a:t>‹#›</a:t>
            </a:fld>
            <a:endParaRPr lang="en-US" dirty="0"/>
          </a:p>
        </p:txBody>
      </p:sp>
    </p:spTree>
    <p:extLst>
      <p:ext uri="{BB962C8B-B14F-4D97-AF65-F5344CB8AC3E}">
        <p14:creationId xmlns:p14="http://schemas.microsoft.com/office/powerpoint/2010/main" val="575168853"/>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60" r:id="rId4"/>
    <p:sldLayoutId id="2147483652" r:id="rId5"/>
    <p:sldLayoutId id="2147483654" r:id="rId6"/>
    <p:sldLayoutId id="2147483655" r:id="rId7"/>
  </p:sldLayoutIdLst>
  <p:txStyles>
    <p:titleStyle>
      <a:lvl1pPr algn="ctr" defTabSz="457200" rtl="0" eaLnBrk="1" latinLnBrk="0" hangingPunct="1">
        <a:spcBef>
          <a:spcPct val="0"/>
        </a:spcBef>
        <a:buNone/>
        <a:defRPr sz="4400" b="1" kern="1200">
          <a:solidFill>
            <a:schemeClr val="tx1"/>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90135" y="0"/>
            <a:ext cx="10701867" cy="1143000"/>
          </a:xfrm>
        </p:spPr>
        <p:txBody>
          <a:bodyPr/>
          <a:lstStyle/>
          <a:p>
            <a:r>
              <a:rPr lang="en-US" dirty="0" smtClean="0"/>
              <a:t>Capital Trade-Offs</a:t>
            </a:r>
            <a:endParaRPr lang="en-US" dirty="0"/>
          </a:p>
        </p:txBody>
      </p:sp>
      <p:sp>
        <p:nvSpPr>
          <p:cNvPr id="5" name="Content Placeholder 4"/>
          <p:cNvSpPr>
            <a:spLocks noGrp="1"/>
          </p:cNvSpPr>
          <p:nvPr>
            <p:ph sz="half" idx="1"/>
          </p:nvPr>
        </p:nvSpPr>
        <p:spPr>
          <a:xfrm>
            <a:off x="609600" y="1600201"/>
            <a:ext cx="10805652" cy="4525963"/>
          </a:xfrm>
        </p:spPr>
        <p:txBody>
          <a:bodyPr>
            <a:normAutofit/>
          </a:bodyPr>
          <a:lstStyle/>
          <a:p>
            <a:r>
              <a:rPr lang="en-US" sz="3200" dirty="0" smtClean="0"/>
              <a:t>Evaluated three major capital expenditure scenarios</a:t>
            </a:r>
            <a:endParaRPr lang="en-US" sz="2400" dirty="0"/>
          </a:p>
          <a:p>
            <a:pPr lvl="1"/>
            <a:r>
              <a:rPr lang="en-US" sz="2800" dirty="0" smtClean="0"/>
              <a:t>Speed and Reliability Corridor Improvements</a:t>
            </a:r>
          </a:p>
          <a:p>
            <a:pPr lvl="1"/>
            <a:r>
              <a:rPr lang="en-US" sz="2800" dirty="0" smtClean="0"/>
              <a:t>Direct Access Ramp Improvements</a:t>
            </a:r>
          </a:p>
          <a:p>
            <a:pPr lvl="1"/>
            <a:r>
              <a:rPr lang="en-US" sz="2800" dirty="0" smtClean="0"/>
              <a:t>Park and Ride Expansion</a:t>
            </a:r>
          </a:p>
        </p:txBody>
      </p:sp>
    </p:spTree>
    <p:extLst>
      <p:ext uri="{BB962C8B-B14F-4D97-AF65-F5344CB8AC3E}">
        <p14:creationId xmlns:p14="http://schemas.microsoft.com/office/powerpoint/2010/main" val="35164230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90135" y="0"/>
            <a:ext cx="10701867" cy="1143000"/>
          </a:xfrm>
        </p:spPr>
        <p:txBody>
          <a:bodyPr/>
          <a:lstStyle/>
          <a:p>
            <a:r>
              <a:rPr lang="en-US" dirty="0" smtClean="0"/>
              <a:t>Speed and Reliability Improvements</a:t>
            </a:r>
            <a:endParaRPr lang="en-US" dirty="0"/>
          </a:p>
        </p:txBody>
      </p:sp>
      <p:sp>
        <p:nvSpPr>
          <p:cNvPr id="5" name="Content Placeholder 4"/>
          <p:cNvSpPr>
            <a:spLocks noGrp="1"/>
          </p:cNvSpPr>
          <p:nvPr>
            <p:ph sz="half" idx="1"/>
          </p:nvPr>
        </p:nvSpPr>
        <p:spPr>
          <a:xfrm>
            <a:off x="609600" y="1600201"/>
            <a:ext cx="10805652" cy="4525963"/>
          </a:xfrm>
        </p:spPr>
        <p:txBody>
          <a:bodyPr>
            <a:normAutofit fontScale="92500"/>
          </a:bodyPr>
          <a:lstStyle/>
          <a:p>
            <a:r>
              <a:rPr lang="en-US" sz="3200" dirty="0" smtClean="0"/>
              <a:t>About 240 miles of Speed and Reliability Improvements</a:t>
            </a:r>
          </a:p>
          <a:p>
            <a:r>
              <a:rPr lang="en-US" sz="3200" dirty="0" smtClean="0"/>
              <a:t>Focused on 2040 network frequent/very frequent transit corridors</a:t>
            </a:r>
          </a:p>
          <a:p>
            <a:r>
              <a:rPr lang="en-US" sz="3200" dirty="0" smtClean="0"/>
              <a:t>Assumed 15 percent improvement in travel speeds over baseline conditions</a:t>
            </a:r>
          </a:p>
          <a:p>
            <a:r>
              <a:rPr lang="en-US" sz="3200" dirty="0" smtClean="0"/>
              <a:t>No specific improvements identified (TSP, BAT lanes, etc.)</a:t>
            </a:r>
          </a:p>
          <a:p>
            <a:r>
              <a:rPr lang="en-US" sz="3200" dirty="0" smtClean="0"/>
              <a:t>Cost assumed at $2.0M per mile (based on TCRP research)</a:t>
            </a:r>
          </a:p>
          <a:p>
            <a:r>
              <a:rPr lang="en-US" sz="3200" dirty="0" smtClean="0"/>
              <a:t>Assumes new Ship Canal Crossing at $100M with bus lanes</a:t>
            </a:r>
          </a:p>
          <a:p>
            <a:endParaRPr lang="en-US" sz="2400" dirty="0"/>
          </a:p>
        </p:txBody>
      </p:sp>
    </p:spTree>
    <p:extLst>
      <p:ext uri="{BB962C8B-B14F-4D97-AF65-F5344CB8AC3E}">
        <p14:creationId xmlns:p14="http://schemas.microsoft.com/office/powerpoint/2010/main" val="8353161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90135" y="0"/>
            <a:ext cx="10701867" cy="1143000"/>
          </a:xfrm>
        </p:spPr>
        <p:txBody>
          <a:bodyPr/>
          <a:lstStyle/>
          <a:p>
            <a:r>
              <a:rPr lang="en-US" dirty="0" smtClean="0"/>
              <a:t>Direct Access Ramps</a:t>
            </a:r>
            <a:endParaRPr lang="en-US" dirty="0"/>
          </a:p>
        </p:txBody>
      </p:sp>
      <p:sp>
        <p:nvSpPr>
          <p:cNvPr id="5" name="Content Placeholder 4"/>
          <p:cNvSpPr>
            <a:spLocks noGrp="1"/>
          </p:cNvSpPr>
          <p:nvPr>
            <p:ph sz="half" idx="1"/>
          </p:nvPr>
        </p:nvSpPr>
        <p:spPr>
          <a:xfrm>
            <a:off x="609600" y="1600201"/>
            <a:ext cx="10805652" cy="4525963"/>
          </a:xfrm>
        </p:spPr>
        <p:txBody>
          <a:bodyPr>
            <a:normAutofit fontScale="92500" lnSpcReduction="20000"/>
          </a:bodyPr>
          <a:lstStyle/>
          <a:p>
            <a:r>
              <a:rPr lang="en-US" sz="3200" dirty="0" smtClean="0"/>
              <a:t>Assumed five new direct access ramp projects</a:t>
            </a:r>
          </a:p>
          <a:p>
            <a:pPr lvl="1"/>
            <a:r>
              <a:rPr lang="en-US" dirty="0"/>
              <a:t>SODO Busway to Seattle Blvd/Airport Way</a:t>
            </a:r>
          </a:p>
          <a:p>
            <a:pPr lvl="1"/>
            <a:r>
              <a:rPr lang="en-US" dirty="0"/>
              <a:t>West Seattle Freeway to 1</a:t>
            </a:r>
            <a:r>
              <a:rPr lang="en-US" baseline="30000" dirty="0"/>
              <a:t>st</a:t>
            </a:r>
            <a:r>
              <a:rPr lang="en-US" dirty="0"/>
              <a:t> Avenue S/SR 99</a:t>
            </a:r>
          </a:p>
          <a:p>
            <a:pPr lvl="1"/>
            <a:r>
              <a:rPr lang="en-US" dirty="0"/>
              <a:t>I-5 to Industrial Way/SODO Busway</a:t>
            </a:r>
          </a:p>
          <a:p>
            <a:pPr lvl="1"/>
            <a:r>
              <a:rPr lang="en-US" dirty="0"/>
              <a:t>I-5 to SR 900</a:t>
            </a:r>
          </a:p>
          <a:p>
            <a:pPr lvl="1"/>
            <a:r>
              <a:rPr lang="en-US" dirty="0"/>
              <a:t>SR 167/James St</a:t>
            </a:r>
          </a:p>
          <a:p>
            <a:r>
              <a:rPr lang="en-US" sz="3200" dirty="0" smtClean="0"/>
              <a:t>These ramps are in addition to the I-405 Corridor Master Plan ramps</a:t>
            </a:r>
          </a:p>
          <a:p>
            <a:r>
              <a:rPr lang="en-US" sz="3200" dirty="0" smtClean="0"/>
              <a:t>Ramps assumed to cost $96M each, mid-range price of I-405 ramp project cost estimates</a:t>
            </a:r>
          </a:p>
          <a:p>
            <a:r>
              <a:rPr lang="en-US" sz="3200" dirty="0" smtClean="0"/>
              <a:t>Each ramp reduces transit route travel time by 4-6 minutes</a:t>
            </a:r>
          </a:p>
          <a:p>
            <a:endParaRPr lang="en-US" sz="2400" dirty="0"/>
          </a:p>
        </p:txBody>
      </p:sp>
    </p:spTree>
    <p:extLst>
      <p:ext uri="{BB962C8B-B14F-4D97-AF65-F5344CB8AC3E}">
        <p14:creationId xmlns:p14="http://schemas.microsoft.com/office/powerpoint/2010/main" val="6583900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90135" y="0"/>
            <a:ext cx="10701867" cy="1143000"/>
          </a:xfrm>
        </p:spPr>
        <p:txBody>
          <a:bodyPr/>
          <a:lstStyle/>
          <a:p>
            <a:r>
              <a:rPr lang="en-US" dirty="0" smtClean="0"/>
              <a:t>Park and Ride Expansion</a:t>
            </a:r>
            <a:endParaRPr lang="en-US" dirty="0"/>
          </a:p>
        </p:txBody>
      </p:sp>
      <p:sp>
        <p:nvSpPr>
          <p:cNvPr id="5" name="Content Placeholder 4"/>
          <p:cNvSpPr>
            <a:spLocks noGrp="1"/>
          </p:cNvSpPr>
          <p:nvPr>
            <p:ph sz="half" idx="1"/>
          </p:nvPr>
        </p:nvSpPr>
        <p:spPr>
          <a:xfrm>
            <a:off x="609600" y="1600201"/>
            <a:ext cx="10805652" cy="4525963"/>
          </a:xfrm>
        </p:spPr>
        <p:txBody>
          <a:bodyPr>
            <a:normAutofit/>
          </a:bodyPr>
          <a:lstStyle/>
          <a:p>
            <a:r>
              <a:rPr lang="en-US" sz="3200" dirty="0" smtClean="0"/>
              <a:t>Double the number of publicly owned park-and-ride spaces (20,500 to 41,000 stalls)</a:t>
            </a:r>
          </a:p>
          <a:p>
            <a:r>
              <a:rPr lang="en-US" sz="3200" dirty="0" smtClean="0"/>
              <a:t>Assumed to be located at existing high-utilization lots</a:t>
            </a:r>
          </a:p>
          <a:p>
            <a:r>
              <a:rPr lang="en-US" sz="3200" dirty="0" smtClean="0"/>
              <a:t>Mix of surface lots and garages</a:t>
            </a:r>
          </a:p>
          <a:p>
            <a:r>
              <a:rPr lang="en-US" sz="3200" dirty="0" smtClean="0"/>
              <a:t>$30,000 per stall</a:t>
            </a:r>
          </a:p>
          <a:p>
            <a:endParaRPr lang="en-US" sz="2400" dirty="0"/>
          </a:p>
        </p:txBody>
      </p:sp>
    </p:spTree>
    <p:extLst>
      <p:ext uri="{BB962C8B-B14F-4D97-AF65-F5344CB8AC3E}">
        <p14:creationId xmlns:p14="http://schemas.microsoft.com/office/powerpoint/2010/main" val="20381790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90135" y="0"/>
            <a:ext cx="10701867" cy="1143000"/>
          </a:xfrm>
        </p:spPr>
        <p:txBody>
          <a:bodyPr/>
          <a:lstStyle/>
          <a:p>
            <a:r>
              <a:rPr lang="en-US" dirty="0" smtClean="0"/>
              <a:t>Impacts: Boardings and Rev. Hours</a:t>
            </a:r>
            <a:endParaRPr lang="en-US" dirty="0"/>
          </a:p>
        </p:txBody>
      </p:sp>
      <p:graphicFrame>
        <p:nvGraphicFramePr>
          <p:cNvPr id="7" name="Content Placeholder 6"/>
          <p:cNvGraphicFramePr>
            <a:graphicFrameLocks noGrp="1"/>
          </p:cNvGraphicFramePr>
          <p:nvPr>
            <p:ph sz="half" idx="1"/>
            <p:extLst>
              <p:ext uri="{D42A27DB-BD31-4B8C-83A1-F6EECF244321}">
                <p14:modId xmlns:p14="http://schemas.microsoft.com/office/powerpoint/2010/main" val="3267395862"/>
              </p:ext>
            </p:extLst>
          </p:nvPr>
        </p:nvGraphicFramePr>
        <p:xfrm>
          <a:off x="609600" y="1692170"/>
          <a:ext cx="11151475" cy="4391336"/>
        </p:xfrm>
        <a:graphic>
          <a:graphicData uri="http://schemas.openxmlformats.org/drawingml/2006/table">
            <a:tbl>
              <a:tblPr firstRow="1" firstCol="1" bandRow="1">
                <a:tableStyleId>{5C22544A-7EE6-4342-B048-85BDC9FD1C3A}</a:tableStyleId>
              </a:tblPr>
              <a:tblGrid>
                <a:gridCol w="3642385">
                  <a:extLst>
                    <a:ext uri="{9D8B030D-6E8A-4147-A177-3AD203B41FA5}">
                      <a16:colId xmlns:a16="http://schemas.microsoft.com/office/drawing/2014/main" val="20000"/>
                    </a:ext>
                  </a:extLst>
                </a:gridCol>
                <a:gridCol w="1858949">
                  <a:extLst>
                    <a:ext uri="{9D8B030D-6E8A-4147-A177-3AD203B41FA5}">
                      <a16:colId xmlns:a16="http://schemas.microsoft.com/office/drawing/2014/main" val="20001"/>
                    </a:ext>
                  </a:extLst>
                </a:gridCol>
                <a:gridCol w="1963335">
                  <a:extLst>
                    <a:ext uri="{9D8B030D-6E8A-4147-A177-3AD203B41FA5}">
                      <a16:colId xmlns:a16="http://schemas.microsoft.com/office/drawing/2014/main" val="20002"/>
                    </a:ext>
                  </a:extLst>
                </a:gridCol>
                <a:gridCol w="1963335">
                  <a:extLst>
                    <a:ext uri="{9D8B030D-6E8A-4147-A177-3AD203B41FA5}">
                      <a16:colId xmlns:a16="http://schemas.microsoft.com/office/drawing/2014/main" val="20003"/>
                    </a:ext>
                  </a:extLst>
                </a:gridCol>
                <a:gridCol w="1723471">
                  <a:extLst>
                    <a:ext uri="{9D8B030D-6E8A-4147-A177-3AD203B41FA5}">
                      <a16:colId xmlns:a16="http://schemas.microsoft.com/office/drawing/2014/main" val="20004"/>
                    </a:ext>
                  </a:extLst>
                </a:gridCol>
              </a:tblGrid>
              <a:tr h="461287">
                <a:tc rowSpan="2">
                  <a:txBody>
                    <a:bodyPr/>
                    <a:lstStyle/>
                    <a:p>
                      <a:pPr marL="0" marR="0" algn="ctr">
                        <a:lnSpc>
                          <a:spcPct val="115000"/>
                        </a:lnSpc>
                        <a:spcBef>
                          <a:spcPts val="0"/>
                        </a:spcBef>
                        <a:spcAft>
                          <a:spcPts val="0"/>
                        </a:spcAft>
                      </a:pPr>
                      <a:r>
                        <a:rPr lang="en-US" sz="2000" dirty="0">
                          <a:effectLst/>
                          <a:latin typeface="Segoe UI" panose="020B0502040204020203" pitchFamily="34" charset="0"/>
                          <a:cs typeface="Segoe UI" panose="020B0502040204020203" pitchFamily="34" charset="0"/>
                        </a:rPr>
                        <a:t>Scenario</a:t>
                      </a:r>
                      <a:endParaRPr lang="en-US" sz="2000" dirty="0">
                        <a:effectLst/>
                        <a:latin typeface="Segoe UI" panose="020B0502040204020203" pitchFamily="34" charset="0"/>
                        <a:ea typeface="Segoe UI" panose="020B0502040204020203" pitchFamily="34" charset="0"/>
                        <a:cs typeface="Segoe UI" panose="020B0502040204020203" pitchFamily="34" charset="0"/>
                      </a:endParaRPr>
                    </a:p>
                  </a:txBody>
                  <a:tcPr marL="58625" marR="58625" marT="0" marB="0" anchor="b"/>
                </a:tc>
                <a:tc gridSpan="2">
                  <a:txBody>
                    <a:bodyPr/>
                    <a:lstStyle/>
                    <a:p>
                      <a:pPr marL="0" marR="0" algn="ctr">
                        <a:lnSpc>
                          <a:spcPct val="115000"/>
                        </a:lnSpc>
                        <a:spcBef>
                          <a:spcPts val="0"/>
                        </a:spcBef>
                        <a:spcAft>
                          <a:spcPts val="0"/>
                        </a:spcAft>
                      </a:pPr>
                      <a:r>
                        <a:rPr lang="en-US" sz="2000" dirty="0">
                          <a:effectLst/>
                          <a:latin typeface="Segoe UI" panose="020B0502040204020203" pitchFamily="34" charset="0"/>
                          <a:cs typeface="Segoe UI" panose="020B0502040204020203" pitchFamily="34" charset="0"/>
                        </a:rPr>
                        <a:t>Change in Daily Boardings</a:t>
                      </a:r>
                      <a:endParaRPr lang="en-US" sz="2000" dirty="0">
                        <a:effectLst/>
                        <a:latin typeface="Segoe UI" panose="020B0502040204020203" pitchFamily="34" charset="0"/>
                        <a:ea typeface="Segoe UI" panose="020B0502040204020203" pitchFamily="34" charset="0"/>
                        <a:cs typeface="Segoe UI" panose="020B0502040204020203" pitchFamily="34" charset="0"/>
                      </a:endParaRPr>
                    </a:p>
                  </a:txBody>
                  <a:tcPr marL="58625" marR="58625" marT="0" marB="0" anchor="b"/>
                </a:tc>
                <a:tc hMerge="1">
                  <a:txBody>
                    <a:bodyPr/>
                    <a:lstStyle/>
                    <a:p>
                      <a:endParaRPr lang="en-US"/>
                    </a:p>
                  </a:txBody>
                  <a:tcPr/>
                </a:tc>
                <a:tc gridSpan="2">
                  <a:txBody>
                    <a:bodyPr/>
                    <a:lstStyle/>
                    <a:p>
                      <a:pPr marL="0" marR="0" algn="ctr">
                        <a:lnSpc>
                          <a:spcPct val="115000"/>
                        </a:lnSpc>
                        <a:spcBef>
                          <a:spcPts val="0"/>
                        </a:spcBef>
                        <a:spcAft>
                          <a:spcPts val="0"/>
                        </a:spcAft>
                      </a:pPr>
                      <a:r>
                        <a:rPr lang="en-US" sz="2000" dirty="0">
                          <a:effectLst/>
                          <a:latin typeface="Segoe UI" panose="020B0502040204020203" pitchFamily="34" charset="0"/>
                          <a:cs typeface="Segoe UI" panose="020B0502040204020203" pitchFamily="34" charset="0"/>
                        </a:rPr>
                        <a:t>Change in Annual Revenue </a:t>
                      </a:r>
                      <a:r>
                        <a:rPr lang="en-US" sz="2000" dirty="0" smtClean="0">
                          <a:effectLst/>
                          <a:latin typeface="Segoe UI" panose="020B0502040204020203" pitchFamily="34" charset="0"/>
                          <a:cs typeface="Segoe UI" panose="020B0502040204020203" pitchFamily="34" charset="0"/>
                        </a:rPr>
                        <a:t>Hours with Improvement</a:t>
                      </a:r>
                      <a:endParaRPr lang="en-US" sz="2000" dirty="0">
                        <a:effectLst/>
                        <a:latin typeface="Segoe UI" panose="020B0502040204020203" pitchFamily="34" charset="0"/>
                        <a:ea typeface="Segoe UI" panose="020B0502040204020203" pitchFamily="34" charset="0"/>
                        <a:cs typeface="Segoe UI" panose="020B0502040204020203" pitchFamily="34" charset="0"/>
                      </a:endParaRPr>
                    </a:p>
                  </a:txBody>
                  <a:tcPr marL="58625" marR="58625" marT="0" marB="0" anchor="b"/>
                </a:tc>
                <a:tc hMerge="1">
                  <a:txBody>
                    <a:bodyPr/>
                    <a:lstStyle/>
                    <a:p>
                      <a:endParaRPr lang="en-US"/>
                    </a:p>
                  </a:txBody>
                  <a:tcPr/>
                </a:tc>
                <a:extLst>
                  <a:ext uri="{0D108BD9-81ED-4DB2-BD59-A6C34878D82A}">
                    <a16:rowId xmlns:a16="http://schemas.microsoft.com/office/drawing/2014/main" val="10000"/>
                  </a:ext>
                </a:extLst>
              </a:tr>
              <a:tr h="461287">
                <a:tc vMerge="1">
                  <a:txBody>
                    <a:bodyPr/>
                    <a:lstStyle/>
                    <a:p>
                      <a:endParaRPr lang="en-US"/>
                    </a:p>
                  </a:txBody>
                  <a:tcPr/>
                </a:tc>
                <a:tc>
                  <a:txBody>
                    <a:bodyPr/>
                    <a:lstStyle/>
                    <a:p>
                      <a:pPr marL="0" marR="0" algn="ctr">
                        <a:lnSpc>
                          <a:spcPct val="115000"/>
                        </a:lnSpc>
                        <a:spcBef>
                          <a:spcPts val="0"/>
                        </a:spcBef>
                        <a:spcAft>
                          <a:spcPts val="0"/>
                        </a:spcAft>
                      </a:pPr>
                      <a:r>
                        <a:rPr lang="en-US" sz="2000" b="1" kern="1200" dirty="0">
                          <a:solidFill>
                            <a:schemeClr val="lt1"/>
                          </a:solidFill>
                          <a:effectLst/>
                          <a:latin typeface="Segoe UI" panose="020B0502040204020203" pitchFamily="34" charset="0"/>
                          <a:ea typeface="+mn-ea"/>
                          <a:cs typeface="Segoe UI" panose="020B0502040204020203" pitchFamily="34" charset="0"/>
                        </a:rPr>
                        <a:t>Total</a:t>
                      </a:r>
                    </a:p>
                  </a:txBody>
                  <a:tcPr marL="58625" marR="58625" marT="0" marB="0" anchor="b">
                    <a:solidFill>
                      <a:srgbClr val="4F81BD"/>
                    </a:solidFill>
                  </a:tcPr>
                </a:tc>
                <a:tc>
                  <a:txBody>
                    <a:bodyPr/>
                    <a:lstStyle/>
                    <a:p>
                      <a:pPr marL="0" marR="0" algn="ctr">
                        <a:lnSpc>
                          <a:spcPct val="115000"/>
                        </a:lnSpc>
                        <a:spcBef>
                          <a:spcPts val="0"/>
                        </a:spcBef>
                        <a:spcAft>
                          <a:spcPts val="0"/>
                        </a:spcAft>
                      </a:pPr>
                      <a:r>
                        <a:rPr lang="en-US" sz="2000" b="1" kern="1200" dirty="0">
                          <a:solidFill>
                            <a:schemeClr val="lt1"/>
                          </a:solidFill>
                          <a:effectLst/>
                          <a:latin typeface="Segoe UI" panose="020B0502040204020203" pitchFamily="34" charset="0"/>
                          <a:ea typeface="+mn-ea"/>
                          <a:cs typeface="Segoe UI" panose="020B0502040204020203" pitchFamily="34" charset="0"/>
                        </a:rPr>
                        <a:t>Percent</a:t>
                      </a:r>
                    </a:p>
                  </a:txBody>
                  <a:tcPr marL="58625" marR="58625" marT="0" marB="0" anchor="b">
                    <a:solidFill>
                      <a:srgbClr val="4F81BD"/>
                    </a:solidFill>
                  </a:tcPr>
                </a:tc>
                <a:tc>
                  <a:txBody>
                    <a:bodyPr/>
                    <a:lstStyle/>
                    <a:p>
                      <a:pPr marL="0" marR="0" algn="ctr">
                        <a:lnSpc>
                          <a:spcPct val="115000"/>
                        </a:lnSpc>
                        <a:spcBef>
                          <a:spcPts val="0"/>
                        </a:spcBef>
                        <a:spcAft>
                          <a:spcPts val="0"/>
                        </a:spcAft>
                      </a:pPr>
                      <a:r>
                        <a:rPr lang="en-US" sz="2000" b="1" kern="1200" dirty="0">
                          <a:solidFill>
                            <a:schemeClr val="lt1"/>
                          </a:solidFill>
                          <a:effectLst/>
                          <a:latin typeface="Segoe UI" panose="020B0502040204020203" pitchFamily="34" charset="0"/>
                          <a:ea typeface="+mn-ea"/>
                          <a:cs typeface="Segoe UI" panose="020B0502040204020203" pitchFamily="34" charset="0"/>
                        </a:rPr>
                        <a:t>Total</a:t>
                      </a:r>
                    </a:p>
                  </a:txBody>
                  <a:tcPr marL="58625" marR="58625" marT="0" marB="0" anchor="b">
                    <a:solidFill>
                      <a:srgbClr val="4F81BD"/>
                    </a:solidFill>
                  </a:tcPr>
                </a:tc>
                <a:tc>
                  <a:txBody>
                    <a:bodyPr/>
                    <a:lstStyle/>
                    <a:p>
                      <a:pPr marL="0" marR="0" algn="ctr">
                        <a:lnSpc>
                          <a:spcPct val="115000"/>
                        </a:lnSpc>
                        <a:spcBef>
                          <a:spcPts val="0"/>
                        </a:spcBef>
                        <a:spcAft>
                          <a:spcPts val="0"/>
                        </a:spcAft>
                      </a:pPr>
                      <a:r>
                        <a:rPr lang="en-US" sz="2000" b="1" kern="1200" dirty="0">
                          <a:solidFill>
                            <a:schemeClr val="lt1"/>
                          </a:solidFill>
                          <a:effectLst/>
                          <a:latin typeface="Segoe UI" panose="020B0502040204020203" pitchFamily="34" charset="0"/>
                          <a:ea typeface="+mn-ea"/>
                          <a:cs typeface="Segoe UI" panose="020B0502040204020203" pitchFamily="34" charset="0"/>
                        </a:rPr>
                        <a:t>Percent</a:t>
                      </a:r>
                    </a:p>
                  </a:txBody>
                  <a:tcPr marL="58625" marR="58625" marT="0" marB="0" anchor="b">
                    <a:solidFill>
                      <a:srgbClr val="4F81BD"/>
                    </a:solidFill>
                  </a:tcPr>
                </a:tc>
                <a:extLst>
                  <a:ext uri="{0D108BD9-81ED-4DB2-BD59-A6C34878D82A}">
                    <a16:rowId xmlns:a16="http://schemas.microsoft.com/office/drawing/2014/main" val="10001"/>
                  </a:ext>
                </a:extLst>
              </a:tr>
              <a:tr h="1383861">
                <a:tc>
                  <a:txBody>
                    <a:bodyPr/>
                    <a:lstStyle/>
                    <a:p>
                      <a:pPr marL="0" marR="0">
                        <a:lnSpc>
                          <a:spcPct val="115000"/>
                        </a:lnSpc>
                        <a:spcBef>
                          <a:spcPts val="0"/>
                        </a:spcBef>
                        <a:spcAft>
                          <a:spcPts val="0"/>
                        </a:spcAft>
                      </a:pPr>
                      <a:r>
                        <a:rPr lang="en-US" sz="2000" dirty="0" smtClean="0">
                          <a:effectLst/>
                          <a:latin typeface="Segoe UI" panose="020B0502040204020203" pitchFamily="34" charset="0"/>
                          <a:cs typeface="Segoe UI" panose="020B0502040204020203" pitchFamily="34" charset="0"/>
                        </a:rPr>
                        <a:t>Speed and Reliability Improvements</a:t>
                      </a:r>
                      <a:endParaRPr lang="en-US" sz="2000" dirty="0">
                        <a:effectLst/>
                        <a:latin typeface="Segoe UI" panose="020B0502040204020203" pitchFamily="34" charset="0"/>
                        <a:ea typeface="Segoe UI" panose="020B0502040204020203" pitchFamily="34" charset="0"/>
                        <a:cs typeface="Segoe UI" panose="020B0502040204020203" pitchFamily="34" charset="0"/>
                      </a:endParaRPr>
                    </a:p>
                  </a:txBody>
                  <a:tcPr marL="58625" marR="58625" marT="0" marB="0" anchor="b"/>
                </a:tc>
                <a:tc>
                  <a:txBody>
                    <a:bodyPr/>
                    <a:lstStyle/>
                    <a:p>
                      <a:pPr marL="0" marR="0" algn="ctr">
                        <a:lnSpc>
                          <a:spcPct val="115000"/>
                        </a:lnSpc>
                        <a:spcBef>
                          <a:spcPts val="0"/>
                        </a:spcBef>
                        <a:spcAft>
                          <a:spcPts val="0"/>
                        </a:spcAft>
                      </a:pPr>
                      <a:r>
                        <a:rPr lang="en-US" sz="2000" b="1" dirty="0" smtClean="0">
                          <a:effectLst/>
                          <a:latin typeface="Segoe UI" panose="020B0502040204020203" pitchFamily="34" charset="0"/>
                          <a:cs typeface="Segoe UI" panose="020B0502040204020203" pitchFamily="34" charset="0"/>
                        </a:rPr>
                        <a:t>+47,300</a:t>
                      </a:r>
                      <a:endParaRPr lang="en-US" sz="2000" b="1" dirty="0">
                        <a:effectLst/>
                        <a:latin typeface="Segoe UI" panose="020B0502040204020203" pitchFamily="34" charset="0"/>
                        <a:ea typeface="Segoe UI" panose="020B0502040204020203" pitchFamily="34" charset="0"/>
                        <a:cs typeface="Segoe UI" panose="020B0502040204020203" pitchFamily="34" charset="0"/>
                      </a:endParaRPr>
                    </a:p>
                  </a:txBody>
                  <a:tcPr marL="58625" marR="58625" marT="0" marB="0" anchor="b"/>
                </a:tc>
                <a:tc>
                  <a:txBody>
                    <a:bodyPr/>
                    <a:lstStyle/>
                    <a:p>
                      <a:pPr marL="0" marR="0" algn="ctr">
                        <a:lnSpc>
                          <a:spcPct val="115000"/>
                        </a:lnSpc>
                        <a:spcBef>
                          <a:spcPts val="0"/>
                        </a:spcBef>
                        <a:spcAft>
                          <a:spcPts val="0"/>
                        </a:spcAft>
                      </a:pPr>
                      <a:r>
                        <a:rPr lang="en-US" sz="2000" b="1" dirty="0" smtClean="0">
                          <a:effectLst/>
                          <a:latin typeface="Segoe UI" panose="020B0502040204020203" pitchFamily="34" charset="0"/>
                          <a:cs typeface="Segoe UI" panose="020B0502040204020203" pitchFamily="34" charset="0"/>
                        </a:rPr>
                        <a:t>4.9</a:t>
                      </a:r>
                      <a:r>
                        <a:rPr lang="en-US" sz="2000" b="1" dirty="0">
                          <a:effectLst/>
                          <a:latin typeface="Segoe UI" panose="020B0502040204020203" pitchFamily="34" charset="0"/>
                          <a:cs typeface="Segoe UI" panose="020B0502040204020203" pitchFamily="34" charset="0"/>
                        </a:rPr>
                        <a:t>%</a:t>
                      </a:r>
                      <a:endParaRPr lang="en-US" sz="2000" b="1" dirty="0">
                        <a:effectLst/>
                        <a:latin typeface="Segoe UI" panose="020B0502040204020203" pitchFamily="34" charset="0"/>
                        <a:ea typeface="Segoe UI" panose="020B0502040204020203" pitchFamily="34" charset="0"/>
                        <a:cs typeface="Segoe UI" panose="020B0502040204020203" pitchFamily="34" charset="0"/>
                      </a:endParaRPr>
                    </a:p>
                  </a:txBody>
                  <a:tcPr marL="58625" marR="58625" marT="0" marB="0" anchor="b"/>
                </a:tc>
                <a:tc>
                  <a:txBody>
                    <a:bodyPr/>
                    <a:lstStyle/>
                    <a:p>
                      <a:pPr marL="0" marR="0" algn="ctr">
                        <a:lnSpc>
                          <a:spcPct val="115000"/>
                        </a:lnSpc>
                        <a:spcBef>
                          <a:spcPts val="0"/>
                        </a:spcBef>
                        <a:spcAft>
                          <a:spcPts val="0"/>
                        </a:spcAft>
                      </a:pPr>
                      <a:r>
                        <a:rPr lang="en-US" sz="2000" b="1" dirty="0">
                          <a:effectLst/>
                          <a:latin typeface="Segoe UI" panose="020B0502040204020203" pitchFamily="34" charset="0"/>
                          <a:cs typeface="Segoe UI" panose="020B0502040204020203" pitchFamily="34" charset="0"/>
                        </a:rPr>
                        <a:t>-228,942</a:t>
                      </a:r>
                      <a:endParaRPr lang="en-US" sz="2000" b="1" dirty="0">
                        <a:effectLst/>
                        <a:latin typeface="Segoe UI" panose="020B0502040204020203" pitchFamily="34" charset="0"/>
                        <a:ea typeface="Segoe UI" panose="020B0502040204020203" pitchFamily="34" charset="0"/>
                        <a:cs typeface="Segoe UI" panose="020B0502040204020203" pitchFamily="34" charset="0"/>
                      </a:endParaRPr>
                    </a:p>
                  </a:txBody>
                  <a:tcPr marL="58625" marR="58625" marT="0" marB="0" anchor="b"/>
                </a:tc>
                <a:tc>
                  <a:txBody>
                    <a:bodyPr/>
                    <a:lstStyle/>
                    <a:p>
                      <a:pPr marL="0" marR="0" algn="ctr">
                        <a:lnSpc>
                          <a:spcPct val="115000"/>
                        </a:lnSpc>
                        <a:spcBef>
                          <a:spcPts val="0"/>
                        </a:spcBef>
                        <a:spcAft>
                          <a:spcPts val="0"/>
                        </a:spcAft>
                      </a:pPr>
                      <a:r>
                        <a:rPr lang="en-US" sz="2000" b="1" dirty="0">
                          <a:effectLst/>
                          <a:latin typeface="Segoe UI" panose="020B0502040204020203" pitchFamily="34" charset="0"/>
                          <a:cs typeface="Segoe UI" panose="020B0502040204020203" pitchFamily="34" charset="0"/>
                        </a:rPr>
                        <a:t>-5.1%</a:t>
                      </a:r>
                      <a:endParaRPr lang="en-US" sz="2000" b="1" dirty="0">
                        <a:effectLst/>
                        <a:latin typeface="Segoe UI" panose="020B0502040204020203" pitchFamily="34" charset="0"/>
                        <a:ea typeface="Segoe UI" panose="020B0502040204020203" pitchFamily="34" charset="0"/>
                        <a:cs typeface="Segoe UI" panose="020B0502040204020203" pitchFamily="34" charset="0"/>
                      </a:endParaRPr>
                    </a:p>
                  </a:txBody>
                  <a:tcPr marL="58625" marR="58625" marT="0" marB="0" anchor="b"/>
                </a:tc>
                <a:extLst>
                  <a:ext uri="{0D108BD9-81ED-4DB2-BD59-A6C34878D82A}">
                    <a16:rowId xmlns:a16="http://schemas.microsoft.com/office/drawing/2014/main" val="10002"/>
                  </a:ext>
                </a:extLst>
              </a:tr>
              <a:tr h="922574">
                <a:tc>
                  <a:txBody>
                    <a:bodyPr/>
                    <a:lstStyle/>
                    <a:p>
                      <a:pPr marL="0" marR="0">
                        <a:lnSpc>
                          <a:spcPct val="115000"/>
                        </a:lnSpc>
                        <a:spcBef>
                          <a:spcPts val="0"/>
                        </a:spcBef>
                        <a:spcAft>
                          <a:spcPts val="0"/>
                        </a:spcAft>
                      </a:pPr>
                      <a:r>
                        <a:rPr lang="en-US" sz="2000" dirty="0" smtClean="0">
                          <a:effectLst/>
                          <a:latin typeface="Segoe UI" panose="020B0502040204020203" pitchFamily="34" charset="0"/>
                          <a:cs typeface="Segoe UI" panose="020B0502040204020203" pitchFamily="34" charset="0"/>
                        </a:rPr>
                        <a:t>Direct Access Ramps</a:t>
                      </a:r>
                      <a:endParaRPr lang="en-US" sz="2000" dirty="0">
                        <a:effectLst/>
                        <a:latin typeface="Segoe UI" panose="020B0502040204020203" pitchFamily="34" charset="0"/>
                        <a:ea typeface="Segoe UI" panose="020B0502040204020203" pitchFamily="34" charset="0"/>
                        <a:cs typeface="Segoe UI" panose="020B0502040204020203" pitchFamily="34" charset="0"/>
                      </a:endParaRPr>
                    </a:p>
                  </a:txBody>
                  <a:tcPr marL="58625" marR="58625" marT="0" marB="0" anchor="b"/>
                </a:tc>
                <a:tc>
                  <a:txBody>
                    <a:bodyPr/>
                    <a:lstStyle/>
                    <a:p>
                      <a:pPr marL="0" marR="0" algn="ctr">
                        <a:lnSpc>
                          <a:spcPct val="115000"/>
                        </a:lnSpc>
                        <a:spcBef>
                          <a:spcPts val="0"/>
                        </a:spcBef>
                        <a:spcAft>
                          <a:spcPts val="0"/>
                        </a:spcAft>
                      </a:pPr>
                      <a:r>
                        <a:rPr lang="en-US" sz="2000" b="1" dirty="0">
                          <a:effectLst/>
                          <a:latin typeface="Segoe UI" panose="020B0502040204020203" pitchFamily="34" charset="0"/>
                          <a:cs typeface="Segoe UI" panose="020B0502040204020203" pitchFamily="34" charset="0"/>
                        </a:rPr>
                        <a:t>+</a:t>
                      </a:r>
                      <a:r>
                        <a:rPr lang="en-US" sz="2000" b="1" dirty="0" smtClean="0">
                          <a:effectLst/>
                          <a:latin typeface="Segoe UI" panose="020B0502040204020203" pitchFamily="34" charset="0"/>
                          <a:cs typeface="Segoe UI" panose="020B0502040204020203" pitchFamily="34" charset="0"/>
                        </a:rPr>
                        <a:t>13,000</a:t>
                      </a:r>
                      <a:endParaRPr lang="en-US" sz="2000" b="1" dirty="0">
                        <a:effectLst/>
                        <a:latin typeface="Segoe UI" panose="020B0502040204020203" pitchFamily="34" charset="0"/>
                        <a:ea typeface="Segoe UI" panose="020B0502040204020203" pitchFamily="34" charset="0"/>
                        <a:cs typeface="Segoe UI" panose="020B0502040204020203" pitchFamily="34" charset="0"/>
                      </a:endParaRPr>
                    </a:p>
                  </a:txBody>
                  <a:tcPr marL="58625" marR="58625" marT="0" marB="0" anchor="b"/>
                </a:tc>
                <a:tc>
                  <a:txBody>
                    <a:bodyPr/>
                    <a:lstStyle/>
                    <a:p>
                      <a:pPr marL="0" marR="0" algn="ctr">
                        <a:lnSpc>
                          <a:spcPct val="115000"/>
                        </a:lnSpc>
                        <a:spcBef>
                          <a:spcPts val="0"/>
                        </a:spcBef>
                        <a:spcAft>
                          <a:spcPts val="0"/>
                        </a:spcAft>
                      </a:pPr>
                      <a:r>
                        <a:rPr lang="en-US" sz="2000" b="1" dirty="0" smtClean="0">
                          <a:effectLst/>
                          <a:latin typeface="Segoe UI" panose="020B0502040204020203" pitchFamily="34" charset="0"/>
                          <a:cs typeface="Segoe UI" panose="020B0502040204020203" pitchFamily="34" charset="0"/>
                        </a:rPr>
                        <a:t>1.4</a:t>
                      </a:r>
                      <a:r>
                        <a:rPr lang="en-US" sz="2000" b="1" dirty="0">
                          <a:effectLst/>
                          <a:latin typeface="Segoe UI" panose="020B0502040204020203" pitchFamily="34" charset="0"/>
                          <a:cs typeface="Segoe UI" panose="020B0502040204020203" pitchFamily="34" charset="0"/>
                        </a:rPr>
                        <a:t>%</a:t>
                      </a:r>
                      <a:endParaRPr lang="en-US" sz="2000" b="1" dirty="0">
                        <a:effectLst/>
                        <a:latin typeface="Segoe UI" panose="020B0502040204020203" pitchFamily="34" charset="0"/>
                        <a:ea typeface="Segoe UI" panose="020B0502040204020203" pitchFamily="34" charset="0"/>
                        <a:cs typeface="Segoe UI" panose="020B0502040204020203" pitchFamily="34" charset="0"/>
                      </a:endParaRPr>
                    </a:p>
                  </a:txBody>
                  <a:tcPr marL="58625" marR="58625" marT="0" marB="0" anchor="b"/>
                </a:tc>
                <a:tc>
                  <a:txBody>
                    <a:bodyPr/>
                    <a:lstStyle/>
                    <a:p>
                      <a:pPr marL="0" marR="0" algn="ctr">
                        <a:lnSpc>
                          <a:spcPct val="115000"/>
                        </a:lnSpc>
                        <a:spcBef>
                          <a:spcPts val="0"/>
                        </a:spcBef>
                        <a:spcAft>
                          <a:spcPts val="0"/>
                        </a:spcAft>
                      </a:pPr>
                      <a:r>
                        <a:rPr lang="en-US" sz="2000" b="1" dirty="0">
                          <a:effectLst/>
                          <a:latin typeface="Segoe UI" panose="020B0502040204020203" pitchFamily="34" charset="0"/>
                          <a:cs typeface="Segoe UI" panose="020B0502040204020203" pitchFamily="34" charset="0"/>
                        </a:rPr>
                        <a:t>-70,840</a:t>
                      </a:r>
                      <a:endParaRPr lang="en-US" sz="2000" b="1" dirty="0">
                        <a:effectLst/>
                        <a:latin typeface="Segoe UI" panose="020B0502040204020203" pitchFamily="34" charset="0"/>
                        <a:ea typeface="Segoe UI" panose="020B0502040204020203" pitchFamily="34" charset="0"/>
                        <a:cs typeface="Segoe UI" panose="020B0502040204020203" pitchFamily="34" charset="0"/>
                      </a:endParaRPr>
                    </a:p>
                  </a:txBody>
                  <a:tcPr marL="58625" marR="58625" marT="0" marB="0" anchor="b"/>
                </a:tc>
                <a:tc>
                  <a:txBody>
                    <a:bodyPr/>
                    <a:lstStyle/>
                    <a:p>
                      <a:pPr marL="0" marR="0" algn="ctr">
                        <a:lnSpc>
                          <a:spcPct val="115000"/>
                        </a:lnSpc>
                        <a:spcBef>
                          <a:spcPts val="0"/>
                        </a:spcBef>
                        <a:spcAft>
                          <a:spcPts val="0"/>
                        </a:spcAft>
                      </a:pPr>
                      <a:r>
                        <a:rPr lang="en-US" sz="2000" b="1" dirty="0">
                          <a:effectLst/>
                          <a:latin typeface="Segoe UI" panose="020B0502040204020203" pitchFamily="34" charset="0"/>
                          <a:cs typeface="Segoe UI" panose="020B0502040204020203" pitchFamily="34" charset="0"/>
                        </a:rPr>
                        <a:t>-1.5%</a:t>
                      </a:r>
                      <a:endParaRPr lang="en-US" sz="2000" b="1" dirty="0">
                        <a:effectLst/>
                        <a:latin typeface="Segoe UI" panose="020B0502040204020203" pitchFamily="34" charset="0"/>
                        <a:ea typeface="Segoe UI" panose="020B0502040204020203" pitchFamily="34" charset="0"/>
                        <a:cs typeface="Segoe UI" panose="020B0502040204020203" pitchFamily="34" charset="0"/>
                      </a:endParaRPr>
                    </a:p>
                  </a:txBody>
                  <a:tcPr marL="58625" marR="58625" marT="0" marB="0" anchor="b"/>
                </a:tc>
                <a:extLst>
                  <a:ext uri="{0D108BD9-81ED-4DB2-BD59-A6C34878D82A}">
                    <a16:rowId xmlns:a16="http://schemas.microsoft.com/office/drawing/2014/main" val="10003"/>
                  </a:ext>
                </a:extLst>
              </a:tr>
              <a:tr h="922574">
                <a:tc>
                  <a:txBody>
                    <a:bodyPr/>
                    <a:lstStyle/>
                    <a:p>
                      <a:pPr marL="0" marR="0">
                        <a:lnSpc>
                          <a:spcPct val="115000"/>
                        </a:lnSpc>
                        <a:spcBef>
                          <a:spcPts val="0"/>
                        </a:spcBef>
                        <a:spcAft>
                          <a:spcPts val="0"/>
                        </a:spcAft>
                      </a:pPr>
                      <a:r>
                        <a:rPr lang="en-US" sz="2000" dirty="0" smtClean="0">
                          <a:effectLst/>
                          <a:latin typeface="Segoe UI" panose="020B0502040204020203" pitchFamily="34" charset="0"/>
                          <a:cs typeface="Segoe UI" panose="020B0502040204020203" pitchFamily="34" charset="0"/>
                        </a:rPr>
                        <a:t>Park-and-Ride Expansion</a:t>
                      </a:r>
                      <a:endParaRPr lang="en-US" sz="2000" dirty="0">
                        <a:effectLst/>
                        <a:latin typeface="Segoe UI" panose="020B0502040204020203" pitchFamily="34" charset="0"/>
                        <a:ea typeface="Segoe UI" panose="020B0502040204020203" pitchFamily="34" charset="0"/>
                        <a:cs typeface="Segoe UI" panose="020B0502040204020203" pitchFamily="34" charset="0"/>
                      </a:endParaRPr>
                    </a:p>
                  </a:txBody>
                  <a:tcPr marL="58625" marR="58625" marT="0" marB="0" anchor="b"/>
                </a:tc>
                <a:tc>
                  <a:txBody>
                    <a:bodyPr/>
                    <a:lstStyle/>
                    <a:p>
                      <a:pPr marL="0" marR="0" algn="ctr">
                        <a:lnSpc>
                          <a:spcPct val="115000"/>
                        </a:lnSpc>
                        <a:spcBef>
                          <a:spcPts val="0"/>
                        </a:spcBef>
                        <a:spcAft>
                          <a:spcPts val="0"/>
                        </a:spcAft>
                      </a:pPr>
                      <a:r>
                        <a:rPr lang="en-US" sz="2000" b="1" dirty="0">
                          <a:effectLst/>
                          <a:latin typeface="Segoe UI" panose="020B0502040204020203" pitchFamily="34" charset="0"/>
                          <a:cs typeface="Segoe UI" panose="020B0502040204020203" pitchFamily="34" charset="0"/>
                        </a:rPr>
                        <a:t>+</a:t>
                      </a:r>
                      <a:r>
                        <a:rPr lang="en-US" sz="2000" b="1" dirty="0" smtClean="0">
                          <a:effectLst/>
                          <a:latin typeface="Segoe UI" panose="020B0502040204020203" pitchFamily="34" charset="0"/>
                          <a:cs typeface="Segoe UI" panose="020B0502040204020203" pitchFamily="34" charset="0"/>
                        </a:rPr>
                        <a:t>42,000</a:t>
                      </a:r>
                      <a:endParaRPr lang="en-US" sz="2000" b="1" dirty="0">
                        <a:effectLst/>
                        <a:latin typeface="Segoe UI" panose="020B0502040204020203" pitchFamily="34" charset="0"/>
                        <a:ea typeface="Segoe UI" panose="020B0502040204020203" pitchFamily="34" charset="0"/>
                        <a:cs typeface="Segoe UI" panose="020B0502040204020203" pitchFamily="34" charset="0"/>
                      </a:endParaRPr>
                    </a:p>
                  </a:txBody>
                  <a:tcPr marL="58625" marR="58625" marT="0" marB="0" anchor="b"/>
                </a:tc>
                <a:tc>
                  <a:txBody>
                    <a:bodyPr/>
                    <a:lstStyle/>
                    <a:p>
                      <a:pPr marL="0" marR="0" algn="ctr">
                        <a:lnSpc>
                          <a:spcPct val="115000"/>
                        </a:lnSpc>
                        <a:spcBef>
                          <a:spcPts val="0"/>
                        </a:spcBef>
                        <a:spcAft>
                          <a:spcPts val="0"/>
                        </a:spcAft>
                      </a:pPr>
                      <a:r>
                        <a:rPr lang="en-US" sz="2000" b="1" dirty="0" smtClean="0">
                          <a:effectLst/>
                          <a:latin typeface="Segoe UI" panose="020B0502040204020203" pitchFamily="34" charset="0"/>
                          <a:cs typeface="Segoe UI" panose="020B0502040204020203" pitchFamily="34" charset="0"/>
                        </a:rPr>
                        <a:t>4.6</a:t>
                      </a:r>
                      <a:r>
                        <a:rPr lang="en-US" sz="2000" b="1" dirty="0">
                          <a:effectLst/>
                          <a:latin typeface="Segoe UI" panose="020B0502040204020203" pitchFamily="34" charset="0"/>
                          <a:cs typeface="Segoe UI" panose="020B0502040204020203" pitchFamily="34" charset="0"/>
                        </a:rPr>
                        <a:t>%</a:t>
                      </a:r>
                      <a:endParaRPr lang="en-US" sz="2000" b="1" dirty="0">
                        <a:effectLst/>
                        <a:latin typeface="Segoe UI" panose="020B0502040204020203" pitchFamily="34" charset="0"/>
                        <a:ea typeface="Segoe UI" panose="020B0502040204020203" pitchFamily="34" charset="0"/>
                        <a:cs typeface="Segoe UI" panose="020B0502040204020203" pitchFamily="34" charset="0"/>
                      </a:endParaRPr>
                    </a:p>
                  </a:txBody>
                  <a:tcPr marL="58625" marR="58625" marT="0" marB="0" anchor="b"/>
                </a:tc>
                <a:tc gridSpan="2">
                  <a:txBody>
                    <a:bodyPr/>
                    <a:lstStyle/>
                    <a:p>
                      <a:pPr marL="0" marR="0" algn="ctr">
                        <a:lnSpc>
                          <a:spcPct val="115000"/>
                        </a:lnSpc>
                        <a:spcBef>
                          <a:spcPts val="0"/>
                        </a:spcBef>
                        <a:spcAft>
                          <a:spcPts val="0"/>
                        </a:spcAft>
                      </a:pPr>
                      <a:r>
                        <a:rPr lang="en-US" sz="2000" b="1" dirty="0">
                          <a:effectLst/>
                          <a:latin typeface="Segoe UI" panose="020B0502040204020203" pitchFamily="34" charset="0"/>
                          <a:cs typeface="Segoe UI" panose="020B0502040204020203" pitchFamily="34" charset="0"/>
                        </a:rPr>
                        <a:t>N/A</a:t>
                      </a:r>
                      <a:endParaRPr lang="en-US" sz="2000" b="1" dirty="0">
                        <a:effectLst/>
                        <a:latin typeface="Segoe UI" panose="020B0502040204020203" pitchFamily="34" charset="0"/>
                        <a:ea typeface="Segoe UI" panose="020B0502040204020203" pitchFamily="34" charset="0"/>
                        <a:cs typeface="Segoe UI" panose="020B0502040204020203" pitchFamily="34" charset="0"/>
                      </a:endParaRPr>
                    </a:p>
                  </a:txBody>
                  <a:tcPr marL="58625" marR="58625" marT="0" marB="0" anchor="b"/>
                </a:tc>
                <a:tc hMerge="1">
                  <a:txBody>
                    <a:bodyPr/>
                    <a:lstStyle/>
                    <a:p>
                      <a:endParaRPr lang="en-US"/>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9224356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90135" y="0"/>
            <a:ext cx="10701867" cy="1143000"/>
          </a:xfrm>
        </p:spPr>
        <p:txBody>
          <a:bodyPr/>
          <a:lstStyle/>
          <a:p>
            <a:r>
              <a:rPr lang="en-US" dirty="0" smtClean="0"/>
              <a:t>Capital Improvements: Total Costs</a:t>
            </a:r>
            <a:endParaRPr lang="en-US" dirty="0"/>
          </a:p>
        </p:txBody>
      </p:sp>
      <p:graphicFrame>
        <p:nvGraphicFramePr>
          <p:cNvPr id="7" name="Content Placeholder 6"/>
          <p:cNvGraphicFramePr>
            <a:graphicFrameLocks noGrp="1"/>
          </p:cNvGraphicFramePr>
          <p:nvPr>
            <p:ph sz="half" idx="1"/>
            <p:extLst>
              <p:ext uri="{D42A27DB-BD31-4B8C-83A1-F6EECF244321}">
                <p14:modId xmlns:p14="http://schemas.microsoft.com/office/powerpoint/2010/main" val="2228071326"/>
              </p:ext>
            </p:extLst>
          </p:nvPr>
        </p:nvGraphicFramePr>
        <p:xfrm>
          <a:off x="609600" y="1692170"/>
          <a:ext cx="10421257" cy="4151583"/>
        </p:xfrm>
        <a:graphic>
          <a:graphicData uri="http://schemas.openxmlformats.org/drawingml/2006/table">
            <a:tbl>
              <a:tblPr firstRow="1" firstCol="1" bandRow="1">
                <a:tableStyleId>{5C22544A-7EE6-4342-B048-85BDC9FD1C3A}</a:tableStyleId>
              </a:tblPr>
              <a:tblGrid>
                <a:gridCol w="6796023">
                  <a:extLst>
                    <a:ext uri="{9D8B030D-6E8A-4147-A177-3AD203B41FA5}">
                      <a16:colId xmlns:a16="http://schemas.microsoft.com/office/drawing/2014/main" val="20000"/>
                    </a:ext>
                  </a:extLst>
                </a:gridCol>
                <a:gridCol w="3625234">
                  <a:extLst>
                    <a:ext uri="{9D8B030D-6E8A-4147-A177-3AD203B41FA5}">
                      <a16:colId xmlns:a16="http://schemas.microsoft.com/office/drawing/2014/main" val="20001"/>
                    </a:ext>
                  </a:extLst>
                </a:gridCol>
              </a:tblGrid>
              <a:tr h="922574">
                <a:tc>
                  <a:txBody>
                    <a:bodyPr/>
                    <a:lstStyle/>
                    <a:p>
                      <a:pPr marL="0" marR="0" algn="ctr">
                        <a:lnSpc>
                          <a:spcPct val="115000"/>
                        </a:lnSpc>
                        <a:spcBef>
                          <a:spcPts val="0"/>
                        </a:spcBef>
                        <a:spcAft>
                          <a:spcPts val="0"/>
                        </a:spcAft>
                      </a:pPr>
                      <a:r>
                        <a:rPr lang="en-US" sz="2000" dirty="0">
                          <a:effectLst/>
                          <a:latin typeface="Segoe UI" panose="020B0502040204020203" pitchFamily="34" charset="0"/>
                          <a:cs typeface="Segoe UI" panose="020B0502040204020203" pitchFamily="34" charset="0"/>
                        </a:rPr>
                        <a:t>Scenario</a:t>
                      </a:r>
                      <a:endParaRPr lang="en-US" sz="2000" dirty="0">
                        <a:effectLst/>
                        <a:latin typeface="Segoe UI" panose="020B0502040204020203" pitchFamily="34" charset="0"/>
                        <a:ea typeface="Segoe UI" panose="020B0502040204020203" pitchFamily="34" charset="0"/>
                        <a:cs typeface="Segoe UI" panose="020B0502040204020203" pitchFamily="34" charset="0"/>
                      </a:endParaRPr>
                    </a:p>
                  </a:txBody>
                  <a:tcPr marL="58625" marR="58625" marT="0" marB="0" anchor="b"/>
                </a:tc>
                <a:tc>
                  <a:txBody>
                    <a:bodyPr/>
                    <a:lstStyle/>
                    <a:p>
                      <a:pPr marL="0" marR="0" algn="ctr">
                        <a:lnSpc>
                          <a:spcPct val="115000"/>
                        </a:lnSpc>
                        <a:spcBef>
                          <a:spcPts val="0"/>
                        </a:spcBef>
                        <a:spcAft>
                          <a:spcPts val="0"/>
                        </a:spcAft>
                      </a:pPr>
                      <a:r>
                        <a:rPr lang="en-US" sz="2000" dirty="0" smtClean="0">
                          <a:effectLst/>
                          <a:latin typeface="Segoe UI" panose="020B0502040204020203" pitchFamily="34" charset="0"/>
                          <a:ea typeface="Segoe UI" panose="020B0502040204020203" pitchFamily="34" charset="0"/>
                          <a:cs typeface="Segoe UI" panose="020B0502040204020203" pitchFamily="34" charset="0"/>
                        </a:rPr>
                        <a:t>Total Costs</a:t>
                      </a:r>
                      <a:endParaRPr lang="en-US" sz="2000" dirty="0">
                        <a:effectLst/>
                        <a:latin typeface="Segoe UI" panose="020B0502040204020203" pitchFamily="34" charset="0"/>
                        <a:ea typeface="Segoe UI" panose="020B0502040204020203" pitchFamily="34" charset="0"/>
                        <a:cs typeface="Segoe UI" panose="020B0502040204020203" pitchFamily="34" charset="0"/>
                      </a:endParaRPr>
                    </a:p>
                  </a:txBody>
                  <a:tcPr marL="58625" marR="58625" marT="0" marB="0" anchor="b"/>
                </a:tc>
                <a:extLst>
                  <a:ext uri="{0D108BD9-81ED-4DB2-BD59-A6C34878D82A}">
                    <a16:rowId xmlns:a16="http://schemas.microsoft.com/office/drawing/2014/main" val="10000"/>
                  </a:ext>
                </a:extLst>
              </a:tr>
              <a:tr h="1383861">
                <a:tc>
                  <a:txBody>
                    <a:bodyPr/>
                    <a:lstStyle/>
                    <a:p>
                      <a:pPr marL="0" marR="0">
                        <a:lnSpc>
                          <a:spcPct val="115000"/>
                        </a:lnSpc>
                        <a:spcBef>
                          <a:spcPts val="0"/>
                        </a:spcBef>
                        <a:spcAft>
                          <a:spcPts val="0"/>
                        </a:spcAft>
                      </a:pPr>
                      <a:r>
                        <a:rPr lang="en-US" sz="2000" dirty="0" smtClean="0">
                          <a:effectLst/>
                          <a:latin typeface="Segoe UI" panose="020B0502040204020203" pitchFamily="34" charset="0"/>
                          <a:cs typeface="Segoe UI" panose="020B0502040204020203" pitchFamily="34" charset="0"/>
                        </a:rPr>
                        <a:t>Speed and Reliability Improvements</a:t>
                      </a:r>
                      <a:endParaRPr lang="en-US" sz="2000" dirty="0">
                        <a:effectLst/>
                        <a:latin typeface="Segoe UI" panose="020B0502040204020203" pitchFamily="34" charset="0"/>
                        <a:ea typeface="Segoe UI" panose="020B0502040204020203" pitchFamily="34" charset="0"/>
                        <a:cs typeface="Segoe UI" panose="020B0502040204020203" pitchFamily="34" charset="0"/>
                      </a:endParaRPr>
                    </a:p>
                  </a:txBody>
                  <a:tcPr marL="58625" marR="58625" marT="0" marB="0" anchor="b"/>
                </a:tc>
                <a:tc>
                  <a:txBody>
                    <a:bodyPr/>
                    <a:lstStyle/>
                    <a:p>
                      <a:pPr marL="0" marR="0" algn="ctr">
                        <a:lnSpc>
                          <a:spcPct val="115000"/>
                        </a:lnSpc>
                        <a:spcBef>
                          <a:spcPts val="0"/>
                        </a:spcBef>
                        <a:spcAft>
                          <a:spcPts val="0"/>
                        </a:spcAft>
                      </a:pPr>
                      <a:r>
                        <a:rPr lang="en-US" sz="2000" b="1" dirty="0" smtClean="0">
                          <a:effectLst/>
                          <a:latin typeface="Segoe UI" panose="020B0502040204020203" pitchFamily="34" charset="0"/>
                          <a:ea typeface="Segoe UI" panose="020B0502040204020203" pitchFamily="34" charset="0"/>
                          <a:cs typeface="Segoe UI" panose="020B0502040204020203" pitchFamily="34" charset="0"/>
                        </a:rPr>
                        <a:t>$574</a:t>
                      </a:r>
                      <a:r>
                        <a:rPr lang="en-US" sz="2000" b="1" baseline="0" dirty="0" smtClean="0">
                          <a:effectLst/>
                          <a:latin typeface="Segoe UI" panose="020B0502040204020203" pitchFamily="34" charset="0"/>
                          <a:ea typeface="Segoe UI" panose="020B0502040204020203" pitchFamily="34" charset="0"/>
                          <a:cs typeface="Segoe UI" panose="020B0502040204020203" pitchFamily="34" charset="0"/>
                        </a:rPr>
                        <a:t> million</a:t>
                      </a:r>
                      <a:endParaRPr lang="en-US" sz="2000" b="1" dirty="0">
                        <a:effectLst/>
                        <a:latin typeface="Segoe UI" panose="020B0502040204020203" pitchFamily="34" charset="0"/>
                        <a:ea typeface="Segoe UI" panose="020B0502040204020203" pitchFamily="34" charset="0"/>
                        <a:cs typeface="Segoe UI" panose="020B0502040204020203" pitchFamily="34" charset="0"/>
                      </a:endParaRPr>
                    </a:p>
                  </a:txBody>
                  <a:tcPr marL="58625" marR="58625" marT="0" marB="0" anchor="b"/>
                </a:tc>
                <a:extLst>
                  <a:ext uri="{0D108BD9-81ED-4DB2-BD59-A6C34878D82A}">
                    <a16:rowId xmlns:a16="http://schemas.microsoft.com/office/drawing/2014/main" val="10001"/>
                  </a:ext>
                </a:extLst>
              </a:tr>
              <a:tr h="922574">
                <a:tc>
                  <a:txBody>
                    <a:bodyPr/>
                    <a:lstStyle/>
                    <a:p>
                      <a:pPr marL="0" marR="0">
                        <a:lnSpc>
                          <a:spcPct val="115000"/>
                        </a:lnSpc>
                        <a:spcBef>
                          <a:spcPts val="0"/>
                        </a:spcBef>
                        <a:spcAft>
                          <a:spcPts val="0"/>
                        </a:spcAft>
                      </a:pPr>
                      <a:r>
                        <a:rPr lang="en-US" sz="2000" dirty="0" smtClean="0">
                          <a:effectLst/>
                          <a:latin typeface="Segoe UI" panose="020B0502040204020203" pitchFamily="34" charset="0"/>
                          <a:cs typeface="Segoe UI" panose="020B0502040204020203" pitchFamily="34" charset="0"/>
                        </a:rPr>
                        <a:t>Direct Access Ramps</a:t>
                      </a:r>
                      <a:endParaRPr lang="en-US" sz="2000" dirty="0">
                        <a:effectLst/>
                        <a:latin typeface="Segoe UI" panose="020B0502040204020203" pitchFamily="34" charset="0"/>
                        <a:ea typeface="Segoe UI" panose="020B0502040204020203" pitchFamily="34" charset="0"/>
                        <a:cs typeface="Segoe UI" panose="020B0502040204020203" pitchFamily="34" charset="0"/>
                      </a:endParaRPr>
                    </a:p>
                  </a:txBody>
                  <a:tcPr marL="58625" marR="58625" marT="0" marB="0" anchor="b"/>
                </a:tc>
                <a:tc>
                  <a:txBody>
                    <a:bodyPr/>
                    <a:lstStyle/>
                    <a:p>
                      <a:pPr marL="0" marR="0" algn="ctr">
                        <a:lnSpc>
                          <a:spcPct val="115000"/>
                        </a:lnSpc>
                        <a:spcBef>
                          <a:spcPts val="0"/>
                        </a:spcBef>
                        <a:spcAft>
                          <a:spcPts val="0"/>
                        </a:spcAft>
                      </a:pPr>
                      <a:r>
                        <a:rPr lang="en-US" sz="2000" b="1" dirty="0" smtClean="0">
                          <a:effectLst/>
                          <a:latin typeface="Segoe UI" panose="020B0502040204020203" pitchFamily="34" charset="0"/>
                          <a:ea typeface="+mn-ea"/>
                          <a:cs typeface="Segoe UI" panose="020B0502040204020203" pitchFamily="34" charset="0"/>
                        </a:rPr>
                        <a:t>$480</a:t>
                      </a:r>
                      <a:r>
                        <a:rPr lang="en-US" sz="2000" b="1" baseline="0" dirty="0" smtClean="0">
                          <a:effectLst/>
                          <a:latin typeface="Segoe UI" panose="020B0502040204020203" pitchFamily="34" charset="0"/>
                          <a:ea typeface="+mn-ea"/>
                          <a:cs typeface="Segoe UI" panose="020B0502040204020203" pitchFamily="34" charset="0"/>
                        </a:rPr>
                        <a:t> million</a:t>
                      </a:r>
                      <a:endParaRPr lang="en-US" sz="2000" b="1" dirty="0">
                        <a:effectLst/>
                        <a:latin typeface="Segoe UI" panose="020B0502040204020203" pitchFamily="34" charset="0"/>
                        <a:ea typeface="Segoe UI" panose="020B0502040204020203" pitchFamily="34" charset="0"/>
                        <a:cs typeface="Segoe UI" panose="020B0502040204020203" pitchFamily="34" charset="0"/>
                      </a:endParaRPr>
                    </a:p>
                  </a:txBody>
                  <a:tcPr marL="58625" marR="58625" marT="0" marB="0" anchor="b"/>
                </a:tc>
                <a:extLst>
                  <a:ext uri="{0D108BD9-81ED-4DB2-BD59-A6C34878D82A}">
                    <a16:rowId xmlns:a16="http://schemas.microsoft.com/office/drawing/2014/main" val="10002"/>
                  </a:ext>
                </a:extLst>
              </a:tr>
              <a:tr h="922574">
                <a:tc>
                  <a:txBody>
                    <a:bodyPr/>
                    <a:lstStyle/>
                    <a:p>
                      <a:pPr marL="0" marR="0">
                        <a:lnSpc>
                          <a:spcPct val="115000"/>
                        </a:lnSpc>
                        <a:spcBef>
                          <a:spcPts val="0"/>
                        </a:spcBef>
                        <a:spcAft>
                          <a:spcPts val="0"/>
                        </a:spcAft>
                      </a:pPr>
                      <a:r>
                        <a:rPr lang="en-US" sz="2000" dirty="0" smtClean="0">
                          <a:effectLst/>
                          <a:latin typeface="Segoe UI" panose="020B0502040204020203" pitchFamily="34" charset="0"/>
                          <a:cs typeface="Segoe UI" panose="020B0502040204020203" pitchFamily="34" charset="0"/>
                        </a:rPr>
                        <a:t>Park-and-Ride Expansion</a:t>
                      </a:r>
                      <a:endParaRPr lang="en-US" sz="2000" dirty="0">
                        <a:effectLst/>
                        <a:latin typeface="Segoe UI" panose="020B0502040204020203" pitchFamily="34" charset="0"/>
                        <a:ea typeface="Segoe UI" panose="020B0502040204020203" pitchFamily="34" charset="0"/>
                        <a:cs typeface="Segoe UI" panose="020B0502040204020203" pitchFamily="34" charset="0"/>
                      </a:endParaRPr>
                    </a:p>
                  </a:txBody>
                  <a:tcPr marL="58625" marR="58625" marT="0" marB="0" anchor="b"/>
                </a:tc>
                <a:tc>
                  <a:txBody>
                    <a:bodyPr/>
                    <a:lstStyle/>
                    <a:p>
                      <a:pPr marL="0" marR="0" algn="ctr">
                        <a:lnSpc>
                          <a:spcPct val="115000"/>
                        </a:lnSpc>
                        <a:spcBef>
                          <a:spcPts val="0"/>
                        </a:spcBef>
                        <a:spcAft>
                          <a:spcPts val="0"/>
                        </a:spcAft>
                      </a:pPr>
                      <a:r>
                        <a:rPr lang="en-US" sz="2000" b="1" dirty="0" smtClean="0">
                          <a:effectLst/>
                          <a:latin typeface="Segoe UI" panose="020B0502040204020203" pitchFamily="34" charset="0"/>
                          <a:ea typeface="+mn-ea"/>
                          <a:cs typeface="Segoe UI" panose="020B0502040204020203" pitchFamily="34" charset="0"/>
                        </a:rPr>
                        <a:t>$615 million</a:t>
                      </a:r>
                      <a:endParaRPr lang="en-US" sz="2000" b="1" dirty="0">
                        <a:effectLst/>
                        <a:latin typeface="Segoe UI" panose="020B0502040204020203" pitchFamily="34" charset="0"/>
                        <a:ea typeface="Segoe UI" panose="020B0502040204020203" pitchFamily="34" charset="0"/>
                        <a:cs typeface="Segoe UI" panose="020B0502040204020203" pitchFamily="34" charset="0"/>
                      </a:endParaRPr>
                    </a:p>
                  </a:txBody>
                  <a:tcPr marL="58625" marR="58625" marT="0" marB="0" anchor="b"/>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5515653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90135" y="0"/>
            <a:ext cx="10701867" cy="1143000"/>
          </a:xfrm>
        </p:spPr>
        <p:txBody>
          <a:bodyPr>
            <a:normAutofit fontScale="90000"/>
          </a:bodyPr>
          <a:lstStyle/>
          <a:p>
            <a:r>
              <a:rPr lang="en-US" dirty="0" smtClean="0"/>
              <a:t>Payback and Amortization Assumptions</a:t>
            </a:r>
            <a:endParaRPr lang="en-US" dirty="0"/>
          </a:p>
        </p:txBody>
      </p:sp>
      <p:sp>
        <p:nvSpPr>
          <p:cNvPr id="5" name="Content Placeholder 4"/>
          <p:cNvSpPr>
            <a:spLocks noGrp="1"/>
          </p:cNvSpPr>
          <p:nvPr>
            <p:ph sz="half" idx="1"/>
          </p:nvPr>
        </p:nvSpPr>
        <p:spPr>
          <a:xfrm>
            <a:off x="609600" y="1600201"/>
            <a:ext cx="10805652" cy="4525963"/>
          </a:xfrm>
        </p:spPr>
        <p:txBody>
          <a:bodyPr>
            <a:normAutofit/>
          </a:bodyPr>
          <a:lstStyle/>
          <a:p>
            <a:pPr lvl="0"/>
            <a:r>
              <a:rPr lang="en-US" sz="3200" dirty="0"/>
              <a:t>Cost per revenue hour: $161 (based on 2014 data from Metro)</a:t>
            </a:r>
          </a:p>
          <a:p>
            <a:pPr lvl="0"/>
            <a:r>
              <a:rPr lang="en-US" sz="3200" dirty="0"/>
              <a:t>Interest rate: 5%</a:t>
            </a:r>
          </a:p>
          <a:p>
            <a:pPr lvl="0"/>
            <a:r>
              <a:rPr lang="en-US" sz="3200" dirty="0"/>
              <a:t>Lifespan of capital investments (amortization period): </a:t>
            </a:r>
            <a:r>
              <a:rPr lang="en-US" sz="3200" dirty="0" smtClean="0"/>
              <a:t>50 years</a:t>
            </a:r>
          </a:p>
          <a:p>
            <a:pPr lvl="1"/>
            <a:r>
              <a:rPr lang="en-US" dirty="0" smtClean="0"/>
              <a:t>Assumes the bulk of the improvements have long life spans</a:t>
            </a:r>
            <a:endParaRPr lang="en-US" dirty="0"/>
          </a:p>
          <a:p>
            <a:pPr lvl="0"/>
            <a:r>
              <a:rPr lang="en-US" sz="3200" dirty="0"/>
              <a:t>Average fare per boarding: $1.24 (based on 2014 data from Metro</a:t>
            </a:r>
            <a:r>
              <a:rPr lang="en-US" sz="3200" dirty="0" smtClean="0"/>
              <a:t>)</a:t>
            </a:r>
            <a:endParaRPr lang="en-US" sz="3200" dirty="0"/>
          </a:p>
        </p:txBody>
      </p:sp>
    </p:spTree>
    <p:extLst>
      <p:ext uri="{BB962C8B-B14F-4D97-AF65-F5344CB8AC3E}">
        <p14:creationId xmlns:p14="http://schemas.microsoft.com/office/powerpoint/2010/main" val="28943377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90135" y="0"/>
            <a:ext cx="10701867" cy="1143000"/>
          </a:xfrm>
        </p:spPr>
        <p:txBody>
          <a:bodyPr>
            <a:normAutofit fontScale="90000"/>
          </a:bodyPr>
          <a:lstStyle/>
          <a:p>
            <a:r>
              <a:rPr lang="en-US" dirty="0" smtClean="0"/>
              <a:t>Payback Period and Annual Cost per Rider</a:t>
            </a:r>
            <a:endParaRPr lang="en-US" dirty="0"/>
          </a:p>
        </p:txBody>
      </p:sp>
      <p:graphicFrame>
        <p:nvGraphicFramePr>
          <p:cNvPr id="7" name="Content Placeholder 6"/>
          <p:cNvGraphicFramePr>
            <a:graphicFrameLocks noGrp="1"/>
          </p:cNvGraphicFramePr>
          <p:nvPr>
            <p:ph sz="half" idx="1"/>
            <p:extLst>
              <p:ext uri="{D42A27DB-BD31-4B8C-83A1-F6EECF244321}">
                <p14:modId xmlns:p14="http://schemas.microsoft.com/office/powerpoint/2010/main" val="2237479653"/>
              </p:ext>
            </p:extLst>
          </p:nvPr>
        </p:nvGraphicFramePr>
        <p:xfrm>
          <a:off x="609600" y="1692170"/>
          <a:ext cx="11248570" cy="4280569"/>
        </p:xfrm>
        <a:graphic>
          <a:graphicData uri="http://schemas.openxmlformats.org/drawingml/2006/table">
            <a:tbl>
              <a:tblPr firstRow="1" firstCol="1" bandRow="1">
                <a:tableStyleId>{5C22544A-7EE6-4342-B048-85BDC9FD1C3A}</a:tableStyleId>
              </a:tblPr>
              <a:tblGrid>
                <a:gridCol w="3860800">
                  <a:extLst>
                    <a:ext uri="{9D8B030D-6E8A-4147-A177-3AD203B41FA5}">
                      <a16:colId xmlns:a16="http://schemas.microsoft.com/office/drawing/2014/main" val="20000"/>
                    </a:ext>
                  </a:extLst>
                </a:gridCol>
                <a:gridCol w="2462590">
                  <a:extLst>
                    <a:ext uri="{9D8B030D-6E8A-4147-A177-3AD203B41FA5}">
                      <a16:colId xmlns:a16="http://schemas.microsoft.com/office/drawing/2014/main" val="20001"/>
                    </a:ext>
                  </a:extLst>
                </a:gridCol>
                <a:gridCol w="2462590">
                  <a:extLst>
                    <a:ext uri="{9D8B030D-6E8A-4147-A177-3AD203B41FA5}">
                      <a16:colId xmlns:a16="http://schemas.microsoft.com/office/drawing/2014/main" val="20002"/>
                    </a:ext>
                  </a:extLst>
                </a:gridCol>
                <a:gridCol w="2462590">
                  <a:extLst>
                    <a:ext uri="{9D8B030D-6E8A-4147-A177-3AD203B41FA5}">
                      <a16:colId xmlns:a16="http://schemas.microsoft.com/office/drawing/2014/main" val="20003"/>
                    </a:ext>
                  </a:extLst>
                </a:gridCol>
              </a:tblGrid>
              <a:tr h="922574">
                <a:tc>
                  <a:txBody>
                    <a:bodyPr/>
                    <a:lstStyle/>
                    <a:p>
                      <a:pPr marL="0" marR="0" algn="ctr">
                        <a:lnSpc>
                          <a:spcPct val="115000"/>
                        </a:lnSpc>
                        <a:spcBef>
                          <a:spcPts val="0"/>
                        </a:spcBef>
                        <a:spcAft>
                          <a:spcPts val="0"/>
                        </a:spcAft>
                      </a:pPr>
                      <a:r>
                        <a:rPr lang="en-US" sz="2000" dirty="0">
                          <a:effectLst/>
                          <a:latin typeface="Segoe UI" panose="020B0502040204020203" pitchFamily="34" charset="0"/>
                          <a:cs typeface="Segoe UI" panose="020B0502040204020203" pitchFamily="34" charset="0"/>
                        </a:rPr>
                        <a:t>Scenario</a:t>
                      </a:r>
                      <a:endParaRPr lang="en-US" sz="2000" dirty="0">
                        <a:effectLst/>
                        <a:latin typeface="Segoe UI" panose="020B0502040204020203" pitchFamily="34" charset="0"/>
                        <a:ea typeface="Segoe UI" panose="020B0502040204020203" pitchFamily="34" charset="0"/>
                        <a:cs typeface="Segoe UI" panose="020B0502040204020203" pitchFamily="34" charset="0"/>
                      </a:endParaRPr>
                    </a:p>
                  </a:txBody>
                  <a:tcPr marL="58625" marR="58625" marT="0" marB="0" anchor="b"/>
                </a:tc>
                <a:tc>
                  <a:txBody>
                    <a:bodyPr/>
                    <a:lstStyle/>
                    <a:p>
                      <a:pPr marL="0" marR="0" algn="ctr">
                        <a:lnSpc>
                          <a:spcPct val="115000"/>
                        </a:lnSpc>
                        <a:spcBef>
                          <a:spcPts val="0"/>
                        </a:spcBef>
                        <a:spcAft>
                          <a:spcPts val="0"/>
                        </a:spcAft>
                      </a:pPr>
                      <a:r>
                        <a:rPr lang="en-US" sz="2000" dirty="0" smtClean="0">
                          <a:effectLst/>
                          <a:latin typeface="Segoe UI" panose="020B0502040204020203" pitchFamily="34" charset="0"/>
                          <a:ea typeface="Segoe UI" panose="020B0502040204020203" pitchFamily="34" charset="0"/>
                          <a:cs typeface="Segoe UI" panose="020B0502040204020203" pitchFamily="34" charset="0"/>
                        </a:rPr>
                        <a:t>Payback Period</a:t>
                      </a:r>
                      <a:endParaRPr lang="en-US" sz="2000" dirty="0">
                        <a:effectLst/>
                        <a:latin typeface="Segoe UI" panose="020B0502040204020203" pitchFamily="34" charset="0"/>
                        <a:ea typeface="Segoe UI" panose="020B0502040204020203" pitchFamily="34" charset="0"/>
                        <a:cs typeface="Segoe UI" panose="020B0502040204020203" pitchFamily="34" charset="0"/>
                      </a:endParaRPr>
                    </a:p>
                  </a:txBody>
                  <a:tcPr marL="58625" marR="58625" marT="0" marB="0" anchor="b"/>
                </a:tc>
                <a:tc>
                  <a:txBody>
                    <a:bodyPr/>
                    <a:lstStyle/>
                    <a:p>
                      <a:pPr marL="0" marR="0" algn="ctr">
                        <a:lnSpc>
                          <a:spcPct val="115000"/>
                        </a:lnSpc>
                        <a:spcBef>
                          <a:spcPts val="0"/>
                        </a:spcBef>
                        <a:spcAft>
                          <a:spcPts val="0"/>
                        </a:spcAft>
                      </a:pPr>
                      <a:r>
                        <a:rPr lang="en-US" sz="2000" dirty="0" smtClean="0">
                          <a:effectLst/>
                          <a:latin typeface="Segoe UI" panose="020B0502040204020203" pitchFamily="34" charset="0"/>
                          <a:ea typeface="Segoe UI" panose="020B0502040204020203" pitchFamily="34" charset="0"/>
                          <a:cs typeface="Segoe UI" panose="020B0502040204020203" pitchFamily="34" charset="0"/>
                        </a:rPr>
                        <a:t>Annualized Capital</a:t>
                      </a:r>
                      <a:r>
                        <a:rPr lang="en-US" sz="2000" baseline="0" dirty="0" smtClean="0">
                          <a:effectLst/>
                          <a:latin typeface="Segoe UI" panose="020B0502040204020203" pitchFamily="34" charset="0"/>
                          <a:ea typeface="Segoe UI" panose="020B0502040204020203" pitchFamily="34" charset="0"/>
                          <a:cs typeface="Segoe UI" panose="020B0502040204020203" pitchFamily="34" charset="0"/>
                        </a:rPr>
                        <a:t> </a:t>
                      </a:r>
                      <a:r>
                        <a:rPr lang="en-US" sz="2000" dirty="0" smtClean="0">
                          <a:effectLst/>
                          <a:latin typeface="Segoe UI" panose="020B0502040204020203" pitchFamily="34" charset="0"/>
                          <a:ea typeface="Segoe UI" panose="020B0502040204020203" pitchFamily="34" charset="0"/>
                          <a:cs typeface="Segoe UI" panose="020B0502040204020203" pitchFamily="34" charset="0"/>
                        </a:rPr>
                        <a:t>Cost per Annual Boarding</a:t>
                      </a:r>
                      <a:endParaRPr lang="en-US" sz="2000" dirty="0">
                        <a:effectLst/>
                        <a:latin typeface="Segoe UI" panose="020B0502040204020203" pitchFamily="34" charset="0"/>
                        <a:ea typeface="Segoe UI" panose="020B0502040204020203" pitchFamily="34" charset="0"/>
                        <a:cs typeface="Segoe UI" panose="020B0502040204020203" pitchFamily="34" charset="0"/>
                      </a:endParaRPr>
                    </a:p>
                  </a:txBody>
                  <a:tcPr marL="58625" marR="58625" marT="0" marB="0" anchor="b"/>
                </a:tc>
                <a:tc>
                  <a:txBody>
                    <a:bodyPr/>
                    <a:lstStyle/>
                    <a:p>
                      <a:pPr marL="0" marR="0" algn="ctr">
                        <a:lnSpc>
                          <a:spcPct val="115000"/>
                        </a:lnSpc>
                        <a:spcBef>
                          <a:spcPts val="0"/>
                        </a:spcBef>
                        <a:spcAft>
                          <a:spcPts val="0"/>
                        </a:spcAft>
                      </a:pPr>
                      <a:r>
                        <a:rPr lang="en-US" sz="2000" dirty="0" smtClean="0">
                          <a:effectLst/>
                          <a:latin typeface="Segoe UI" panose="020B0502040204020203" pitchFamily="34" charset="0"/>
                          <a:ea typeface="Segoe UI" panose="020B0502040204020203" pitchFamily="34" charset="0"/>
                          <a:cs typeface="Segoe UI" panose="020B0502040204020203" pitchFamily="34" charset="0"/>
                        </a:rPr>
                        <a:t>Benefit/Cost Ratio</a:t>
                      </a:r>
                      <a:endParaRPr lang="en-US" sz="2000" dirty="0">
                        <a:effectLst/>
                        <a:latin typeface="Segoe UI" panose="020B0502040204020203" pitchFamily="34" charset="0"/>
                        <a:ea typeface="Segoe UI" panose="020B0502040204020203" pitchFamily="34" charset="0"/>
                        <a:cs typeface="Segoe UI" panose="020B0502040204020203" pitchFamily="34" charset="0"/>
                      </a:endParaRPr>
                    </a:p>
                  </a:txBody>
                  <a:tcPr marL="58625" marR="58625" marT="0" marB="0" anchor="b"/>
                </a:tc>
                <a:extLst>
                  <a:ext uri="{0D108BD9-81ED-4DB2-BD59-A6C34878D82A}">
                    <a16:rowId xmlns:a16="http://schemas.microsoft.com/office/drawing/2014/main" val="10000"/>
                  </a:ext>
                </a:extLst>
              </a:tr>
              <a:tr h="1383861">
                <a:tc>
                  <a:txBody>
                    <a:bodyPr/>
                    <a:lstStyle/>
                    <a:p>
                      <a:pPr marL="0" marR="0">
                        <a:lnSpc>
                          <a:spcPct val="115000"/>
                        </a:lnSpc>
                        <a:spcBef>
                          <a:spcPts val="0"/>
                        </a:spcBef>
                        <a:spcAft>
                          <a:spcPts val="0"/>
                        </a:spcAft>
                      </a:pPr>
                      <a:r>
                        <a:rPr lang="en-US" sz="2000" dirty="0" smtClean="0">
                          <a:effectLst/>
                          <a:latin typeface="Segoe UI" panose="020B0502040204020203" pitchFamily="34" charset="0"/>
                          <a:cs typeface="Segoe UI" panose="020B0502040204020203" pitchFamily="34" charset="0"/>
                        </a:rPr>
                        <a:t>Speed and Reliability Improvements</a:t>
                      </a:r>
                      <a:endParaRPr lang="en-US" sz="2000" dirty="0">
                        <a:effectLst/>
                        <a:latin typeface="Segoe UI" panose="020B0502040204020203" pitchFamily="34" charset="0"/>
                        <a:ea typeface="Segoe UI" panose="020B0502040204020203" pitchFamily="34" charset="0"/>
                        <a:cs typeface="Segoe UI" panose="020B0502040204020203" pitchFamily="34" charset="0"/>
                      </a:endParaRPr>
                    </a:p>
                  </a:txBody>
                  <a:tcPr marL="58625" marR="58625" marT="0" marB="0" anchor="b"/>
                </a:tc>
                <a:tc>
                  <a:txBody>
                    <a:bodyPr/>
                    <a:lstStyle/>
                    <a:p>
                      <a:pPr marL="0" marR="0" algn="ctr">
                        <a:lnSpc>
                          <a:spcPct val="115000"/>
                        </a:lnSpc>
                        <a:spcBef>
                          <a:spcPts val="0"/>
                        </a:spcBef>
                        <a:spcAft>
                          <a:spcPts val="0"/>
                        </a:spcAft>
                      </a:pPr>
                      <a:r>
                        <a:rPr lang="en-US" sz="2000" b="1" dirty="0" smtClean="0">
                          <a:effectLst/>
                          <a:latin typeface="Segoe UI" panose="020B0502040204020203" pitchFamily="34" charset="0"/>
                          <a:ea typeface="Segoe UI" panose="020B0502040204020203" pitchFamily="34" charset="0"/>
                          <a:cs typeface="Segoe UI" panose="020B0502040204020203" pitchFamily="34" charset="0"/>
                        </a:rPr>
                        <a:t>6 years</a:t>
                      </a:r>
                      <a:endParaRPr lang="en-US" sz="2000" b="1" dirty="0">
                        <a:effectLst/>
                        <a:latin typeface="Segoe UI" panose="020B0502040204020203" pitchFamily="34" charset="0"/>
                        <a:ea typeface="Segoe UI" panose="020B0502040204020203" pitchFamily="34" charset="0"/>
                        <a:cs typeface="Segoe UI" panose="020B0502040204020203" pitchFamily="34" charset="0"/>
                      </a:endParaRPr>
                    </a:p>
                  </a:txBody>
                  <a:tcPr marL="58625" marR="58625" marT="0" marB="0" anchor="b"/>
                </a:tc>
                <a:tc>
                  <a:txBody>
                    <a:bodyPr/>
                    <a:lstStyle/>
                    <a:p>
                      <a:pPr marL="0" marR="0" algn="ctr">
                        <a:lnSpc>
                          <a:spcPct val="115000"/>
                        </a:lnSpc>
                        <a:spcBef>
                          <a:spcPts val="0"/>
                        </a:spcBef>
                        <a:spcAft>
                          <a:spcPts val="0"/>
                        </a:spcAft>
                      </a:pPr>
                      <a:r>
                        <a:rPr lang="en-US" sz="2000" b="1" dirty="0" smtClean="0">
                          <a:effectLst/>
                          <a:latin typeface="Segoe UI" panose="020B0502040204020203" pitchFamily="34" charset="0"/>
                          <a:ea typeface="Segoe UI" panose="020B0502040204020203" pitchFamily="34" charset="0"/>
                          <a:cs typeface="Segoe UI" panose="020B0502040204020203" pitchFamily="34" charset="0"/>
                        </a:rPr>
                        <a:t>$2.10</a:t>
                      </a:r>
                      <a:endParaRPr lang="en-US" sz="2000" b="1" dirty="0">
                        <a:effectLst/>
                        <a:latin typeface="Segoe UI" panose="020B0502040204020203" pitchFamily="34" charset="0"/>
                        <a:ea typeface="Segoe UI" panose="020B0502040204020203" pitchFamily="34" charset="0"/>
                        <a:cs typeface="Segoe UI" panose="020B0502040204020203" pitchFamily="34" charset="0"/>
                      </a:endParaRPr>
                    </a:p>
                  </a:txBody>
                  <a:tcPr marL="58625" marR="58625" marT="0" marB="0" anchor="b"/>
                </a:tc>
                <a:tc>
                  <a:txBody>
                    <a:bodyPr/>
                    <a:lstStyle/>
                    <a:p>
                      <a:pPr marL="0" marR="0" algn="ctr">
                        <a:lnSpc>
                          <a:spcPct val="115000"/>
                        </a:lnSpc>
                        <a:spcBef>
                          <a:spcPts val="0"/>
                        </a:spcBef>
                        <a:spcAft>
                          <a:spcPts val="0"/>
                        </a:spcAft>
                      </a:pPr>
                      <a:r>
                        <a:rPr lang="en-US" sz="2000" b="1" dirty="0" smtClean="0">
                          <a:effectLst/>
                          <a:latin typeface="Segoe UI" panose="020B0502040204020203" pitchFamily="34" charset="0"/>
                          <a:ea typeface="Segoe UI" panose="020B0502040204020203" pitchFamily="34" charset="0"/>
                          <a:cs typeface="Segoe UI" panose="020B0502040204020203" pitchFamily="34" charset="0"/>
                        </a:rPr>
                        <a:t>1.77</a:t>
                      </a:r>
                      <a:endParaRPr lang="en-US" sz="2000" b="1" dirty="0">
                        <a:effectLst/>
                        <a:latin typeface="Segoe UI" panose="020B0502040204020203" pitchFamily="34" charset="0"/>
                        <a:ea typeface="Segoe UI" panose="020B0502040204020203" pitchFamily="34" charset="0"/>
                        <a:cs typeface="Segoe UI" panose="020B0502040204020203" pitchFamily="34" charset="0"/>
                      </a:endParaRPr>
                    </a:p>
                  </a:txBody>
                  <a:tcPr marL="58625" marR="58625" marT="0" marB="0" anchor="b"/>
                </a:tc>
                <a:extLst>
                  <a:ext uri="{0D108BD9-81ED-4DB2-BD59-A6C34878D82A}">
                    <a16:rowId xmlns:a16="http://schemas.microsoft.com/office/drawing/2014/main" val="10001"/>
                  </a:ext>
                </a:extLst>
              </a:tr>
              <a:tr h="922574">
                <a:tc>
                  <a:txBody>
                    <a:bodyPr/>
                    <a:lstStyle/>
                    <a:p>
                      <a:pPr marL="0" marR="0">
                        <a:lnSpc>
                          <a:spcPct val="115000"/>
                        </a:lnSpc>
                        <a:spcBef>
                          <a:spcPts val="0"/>
                        </a:spcBef>
                        <a:spcAft>
                          <a:spcPts val="0"/>
                        </a:spcAft>
                      </a:pPr>
                      <a:r>
                        <a:rPr lang="en-US" sz="2000" dirty="0" smtClean="0">
                          <a:effectLst/>
                          <a:latin typeface="Segoe UI" panose="020B0502040204020203" pitchFamily="34" charset="0"/>
                          <a:cs typeface="Segoe UI" panose="020B0502040204020203" pitchFamily="34" charset="0"/>
                        </a:rPr>
                        <a:t>Direct Access Ramps</a:t>
                      </a:r>
                      <a:endParaRPr lang="en-US" sz="2000" dirty="0">
                        <a:effectLst/>
                        <a:latin typeface="Segoe UI" panose="020B0502040204020203" pitchFamily="34" charset="0"/>
                        <a:ea typeface="Segoe UI" panose="020B0502040204020203" pitchFamily="34" charset="0"/>
                        <a:cs typeface="Segoe UI" panose="020B0502040204020203" pitchFamily="34" charset="0"/>
                      </a:endParaRPr>
                    </a:p>
                  </a:txBody>
                  <a:tcPr marL="58625" marR="58625" marT="0" marB="0" anchor="b"/>
                </a:tc>
                <a:tc>
                  <a:txBody>
                    <a:bodyPr/>
                    <a:lstStyle/>
                    <a:p>
                      <a:pPr marL="0" marR="0" algn="ctr">
                        <a:lnSpc>
                          <a:spcPct val="115000"/>
                        </a:lnSpc>
                        <a:spcBef>
                          <a:spcPts val="0"/>
                        </a:spcBef>
                        <a:spcAft>
                          <a:spcPts val="0"/>
                        </a:spcAft>
                      </a:pPr>
                      <a:r>
                        <a:rPr lang="en-US" sz="2000" b="1" dirty="0" smtClean="0">
                          <a:effectLst/>
                          <a:latin typeface="Segoe UI" panose="020B0502040204020203" pitchFamily="34" charset="0"/>
                          <a:ea typeface="+mn-ea"/>
                          <a:cs typeface="Segoe UI" panose="020B0502040204020203" pitchFamily="34" charset="0"/>
                        </a:rPr>
                        <a:t>29 years</a:t>
                      </a:r>
                      <a:endParaRPr lang="en-US" sz="2000" b="1" dirty="0">
                        <a:effectLst/>
                        <a:latin typeface="Segoe UI" panose="020B0502040204020203" pitchFamily="34" charset="0"/>
                        <a:ea typeface="Segoe UI" panose="020B0502040204020203" pitchFamily="34" charset="0"/>
                        <a:cs typeface="Segoe UI" panose="020B0502040204020203" pitchFamily="34" charset="0"/>
                      </a:endParaRPr>
                    </a:p>
                  </a:txBody>
                  <a:tcPr marL="58625" marR="58625" marT="0" marB="0" anchor="b"/>
                </a:tc>
                <a:tc>
                  <a:txBody>
                    <a:bodyPr/>
                    <a:lstStyle/>
                    <a:p>
                      <a:pPr marL="0" marR="0" algn="ctr">
                        <a:lnSpc>
                          <a:spcPct val="115000"/>
                        </a:lnSpc>
                        <a:spcBef>
                          <a:spcPts val="0"/>
                        </a:spcBef>
                        <a:spcAft>
                          <a:spcPts val="0"/>
                        </a:spcAft>
                      </a:pPr>
                      <a:r>
                        <a:rPr lang="en-US" sz="2000" b="1" dirty="0" smtClean="0">
                          <a:effectLst/>
                          <a:latin typeface="Segoe UI" panose="020B0502040204020203" pitchFamily="34" charset="0"/>
                          <a:ea typeface="Segoe UI" panose="020B0502040204020203" pitchFamily="34" charset="0"/>
                          <a:cs typeface="Segoe UI" panose="020B0502040204020203" pitchFamily="34" charset="0"/>
                        </a:rPr>
                        <a:t>$6.30</a:t>
                      </a:r>
                      <a:endParaRPr lang="en-US" sz="2000" b="1" dirty="0">
                        <a:effectLst/>
                        <a:latin typeface="Segoe UI" panose="020B0502040204020203" pitchFamily="34" charset="0"/>
                        <a:ea typeface="Segoe UI" panose="020B0502040204020203" pitchFamily="34" charset="0"/>
                        <a:cs typeface="Segoe UI" panose="020B0502040204020203" pitchFamily="34" charset="0"/>
                      </a:endParaRPr>
                    </a:p>
                  </a:txBody>
                  <a:tcPr marL="58625" marR="58625" marT="0" marB="0" anchor="b"/>
                </a:tc>
                <a:tc>
                  <a:txBody>
                    <a:bodyPr/>
                    <a:lstStyle/>
                    <a:p>
                      <a:pPr marL="0" marR="0" algn="ctr">
                        <a:lnSpc>
                          <a:spcPct val="115000"/>
                        </a:lnSpc>
                        <a:spcBef>
                          <a:spcPts val="0"/>
                        </a:spcBef>
                        <a:spcAft>
                          <a:spcPts val="0"/>
                        </a:spcAft>
                      </a:pPr>
                      <a:r>
                        <a:rPr lang="en-US" sz="2000" b="1" dirty="0" smtClean="0">
                          <a:effectLst/>
                          <a:latin typeface="Segoe UI" panose="020B0502040204020203" pitchFamily="34" charset="0"/>
                          <a:ea typeface="Segoe UI" panose="020B0502040204020203" pitchFamily="34" charset="0"/>
                          <a:cs typeface="Segoe UI" panose="020B0502040204020203" pitchFamily="34" charset="0"/>
                        </a:rPr>
                        <a:t>0.63</a:t>
                      </a:r>
                      <a:endParaRPr lang="en-US" sz="2000" b="1" dirty="0">
                        <a:effectLst/>
                        <a:latin typeface="Segoe UI" panose="020B0502040204020203" pitchFamily="34" charset="0"/>
                        <a:ea typeface="Segoe UI" panose="020B0502040204020203" pitchFamily="34" charset="0"/>
                        <a:cs typeface="Segoe UI" panose="020B0502040204020203" pitchFamily="34" charset="0"/>
                      </a:endParaRPr>
                    </a:p>
                  </a:txBody>
                  <a:tcPr marL="58625" marR="58625" marT="0" marB="0" anchor="b"/>
                </a:tc>
                <a:extLst>
                  <a:ext uri="{0D108BD9-81ED-4DB2-BD59-A6C34878D82A}">
                    <a16:rowId xmlns:a16="http://schemas.microsoft.com/office/drawing/2014/main" val="10002"/>
                  </a:ext>
                </a:extLst>
              </a:tr>
              <a:tr h="922574">
                <a:tc>
                  <a:txBody>
                    <a:bodyPr/>
                    <a:lstStyle/>
                    <a:p>
                      <a:pPr marL="0" marR="0">
                        <a:lnSpc>
                          <a:spcPct val="115000"/>
                        </a:lnSpc>
                        <a:spcBef>
                          <a:spcPts val="0"/>
                        </a:spcBef>
                        <a:spcAft>
                          <a:spcPts val="0"/>
                        </a:spcAft>
                      </a:pPr>
                      <a:r>
                        <a:rPr lang="en-US" sz="2000" dirty="0" smtClean="0">
                          <a:effectLst/>
                          <a:latin typeface="Segoe UI" panose="020B0502040204020203" pitchFamily="34" charset="0"/>
                          <a:cs typeface="Segoe UI" panose="020B0502040204020203" pitchFamily="34" charset="0"/>
                        </a:rPr>
                        <a:t>Park-and-Ride Expansion</a:t>
                      </a:r>
                      <a:endParaRPr lang="en-US" sz="2000" dirty="0">
                        <a:effectLst/>
                        <a:latin typeface="Segoe UI" panose="020B0502040204020203" pitchFamily="34" charset="0"/>
                        <a:ea typeface="Segoe UI" panose="020B0502040204020203" pitchFamily="34" charset="0"/>
                        <a:cs typeface="Segoe UI" panose="020B0502040204020203" pitchFamily="34" charset="0"/>
                      </a:endParaRPr>
                    </a:p>
                  </a:txBody>
                  <a:tcPr marL="58625" marR="58625" marT="0" marB="0" anchor="b"/>
                </a:tc>
                <a:tc>
                  <a:txBody>
                    <a:bodyPr/>
                    <a:lstStyle/>
                    <a:p>
                      <a:pPr marL="0" marR="0" algn="ctr">
                        <a:lnSpc>
                          <a:spcPct val="115000"/>
                        </a:lnSpc>
                        <a:spcBef>
                          <a:spcPts val="0"/>
                        </a:spcBef>
                        <a:spcAft>
                          <a:spcPts val="0"/>
                        </a:spcAft>
                      </a:pPr>
                      <a:r>
                        <a:rPr lang="en-US" sz="2000" b="1" dirty="0" smtClean="0">
                          <a:effectLst/>
                          <a:latin typeface="Segoe UI" panose="020B0502040204020203" pitchFamily="34" charset="0"/>
                          <a:ea typeface="+mn-ea"/>
                          <a:cs typeface="Segoe UI" panose="020B0502040204020203" pitchFamily="34" charset="0"/>
                        </a:rPr>
                        <a:t>36 years</a:t>
                      </a:r>
                      <a:endParaRPr lang="en-US" sz="2000" b="1" dirty="0">
                        <a:effectLst/>
                        <a:latin typeface="Segoe UI" panose="020B0502040204020203" pitchFamily="34" charset="0"/>
                        <a:ea typeface="Segoe UI" panose="020B0502040204020203" pitchFamily="34" charset="0"/>
                        <a:cs typeface="Segoe UI" panose="020B0502040204020203" pitchFamily="34" charset="0"/>
                      </a:endParaRPr>
                    </a:p>
                  </a:txBody>
                  <a:tcPr marL="58625" marR="58625" marT="0" marB="0" anchor="b"/>
                </a:tc>
                <a:tc>
                  <a:txBody>
                    <a:bodyPr/>
                    <a:lstStyle/>
                    <a:p>
                      <a:pPr marL="0" marR="0" algn="ctr">
                        <a:lnSpc>
                          <a:spcPct val="115000"/>
                        </a:lnSpc>
                        <a:spcBef>
                          <a:spcPts val="0"/>
                        </a:spcBef>
                        <a:spcAft>
                          <a:spcPts val="0"/>
                        </a:spcAft>
                      </a:pPr>
                      <a:r>
                        <a:rPr lang="en-US" sz="2000" b="1" dirty="0" smtClean="0">
                          <a:effectLst/>
                          <a:latin typeface="Segoe UI" panose="020B0502040204020203" pitchFamily="34" charset="0"/>
                          <a:ea typeface="Segoe UI" panose="020B0502040204020203" pitchFamily="34" charset="0"/>
                          <a:cs typeface="Segoe UI" panose="020B0502040204020203" pitchFamily="34" charset="0"/>
                        </a:rPr>
                        <a:t>$2.50</a:t>
                      </a:r>
                      <a:endParaRPr lang="en-US" sz="2000" b="1" dirty="0">
                        <a:effectLst/>
                        <a:latin typeface="Segoe UI" panose="020B0502040204020203" pitchFamily="34" charset="0"/>
                        <a:ea typeface="Segoe UI" panose="020B0502040204020203" pitchFamily="34" charset="0"/>
                        <a:cs typeface="Segoe UI" panose="020B0502040204020203" pitchFamily="34" charset="0"/>
                      </a:endParaRPr>
                    </a:p>
                  </a:txBody>
                  <a:tcPr marL="58625" marR="58625" marT="0" marB="0" anchor="b"/>
                </a:tc>
                <a:tc>
                  <a:txBody>
                    <a:bodyPr/>
                    <a:lstStyle/>
                    <a:p>
                      <a:pPr marL="0" marR="0" algn="ctr">
                        <a:lnSpc>
                          <a:spcPct val="115000"/>
                        </a:lnSpc>
                        <a:spcBef>
                          <a:spcPts val="0"/>
                        </a:spcBef>
                        <a:spcAft>
                          <a:spcPts val="0"/>
                        </a:spcAft>
                      </a:pPr>
                      <a:r>
                        <a:rPr lang="en-US" sz="2000" b="1" dirty="0" smtClean="0">
                          <a:effectLst/>
                          <a:latin typeface="Segoe UI" panose="020B0502040204020203" pitchFamily="34" charset="0"/>
                          <a:ea typeface="Segoe UI" panose="020B0502040204020203" pitchFamily="34" charset="0"/>
                          <a:cs typeface="Segoe UI" panose="020B0502040204020203" pitchFamily="34" charset="0"/>
                        </a:rPr>
                        <a:t>0.49</a:t>
                      </a:r>
                      <a:endParaRPr lang="en-US" sz="2000" b="1" dirty="0">
                        <a:effectLst/>
                        <a:latin typeface="Segoe UI" panose="020B0502040204020203" pitchFamily="34" charset="0"/>
                        <a:ea typeface="Segoe UI" panose="020B0502040204020203" pitchFamily="34" charset="0"/>
                        <a:cs typeface="Segoe UI" panose="020B0502040204020203" pitchFamily="34" charset="0"/>
                      </a:endParaRPr>
                    </a:p>
                  </a:txBody>
                  <a:tcPr marL="58625" marR="58625" marT="0" marB="0" anchor="b"/>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0108719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90135" y="0"/>
            <a:ext cx="10701867" cy="1143000"/>
          </a:xfrm>
        </p:spPr>
        <p:txBody>
          <a:bodyPr>
            <a:normAutofit/>
          </a:bodyPr>
          <a:lstStyle/>
          <a:p>
            <a:r>
              <a:rPr lang="en-US" dirty="0" smtClean="0"/>
              <a:t>Findings</a:t>
            </a:r>
            <a:endParaRPr lang="en-US" dirty="0"/>
          </a:p>
        </p:txBody>
      </p:sp>
      <p:sp>
        <p:nvSpPr>
          <p:cNvPr id="5" name="Content Placeholder 4"/>
          <p:cNvSpPr>
            <a:spLocks noGrp="1"/>
          </p:cNvSpPr>
          <p:nvPr>
            <p:ph sz="half" idx="1"/>
          </p:nvPr>
        </p:nvSpPr>
        <p:spPr>
          <a:xfrm>
            <a:off x="609600" y="1600201"/>
            <a:ext cx="10805652" cy="4525963"/>
          </a:xfrm>
        </p:spPr>
        <p:txBody>
          <a:bodyPr>
            <a:normAutofit/>
          </a:bodyPr>
          <a:lstStyle/>
          <a:p>
            <a:pPr lvl="0"/>
            <a:r>
              <a:rPr lang="en-US" sz="3200" dirty="0" smtClean="0"/>
              <a:t>Speed and reliability improvements are the most cost effective type of capital improvement</a:t>
            </a:r>
          </a:p>
          <a:p>
            <a:pPr lvl="1"/>
            <a:r>
              <a:rPr lang="en-US" dirty="0" smtClean="0"/>
              <a:t>Combination of high ridership and service hours savings</a:t>
            </a:r>
          </a:p>
          <a:p>
            <a:pPr lvl="1"/>
            <a:r>
              <a:rPr lang="en-US" dirty="0" smtClean="0"/>
              <a:t>Only type of improvement with a positive benefit/cost ratio</a:t>
            </a:r>
          </a:p>
          <a:p>
            <a:r>
              <a:rPr lang="en-US" dirty="0" smtClean="0"/>
              <a:t>Direct access ramps have a high annualized cost per annual boarding, but provide service hours savings, offsetting the cost somewhat</a:t>
            </a:r>
          </a:p>
          <a:p>
            <a:r>
              <a:rPr lang="en-US" dirty="0" smtClean="0"/>
              <a:t>Park-and-ride stalls generate riders and fares, but have the lowest benefit/cost ratio (this could change if parking is not free)</a:t>
            </a:r>
            <a:endParaRPr lang="en-US" dirty="0"/>
          </a:p>
        </p:txBody>
      </p:sp>
    </p:spTree>
    <p:extLst>
      <p:ext uri="{BB962C8B-B14F-4D97-AF65-F5344CB8AC3E}">
        <p14:creationId xmlns:p14="http://schemas.microsoft.com/office/powerpoint/2010/main" val="40183140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4C71A5C1B48DF46B44C2EC58C2821EE" ma:contentTypeVersion="8" ma:contentTypeDescription="Create a new document." ma:contentTypeScope="" ma:versionID="896808a692fea2932f157298174487ae">
  <xsd:schema xmlns:xsd="http://www.w3.org/2001/XMLSchema" xmlns:xs="http://www.w3.org/2001/XMLSchema" xmlns:p="http://schemas.microsoft.com/office/2006/metadata/properties" xmlns:ns2="dfda3c53-7362-429c-bc7b-5236353d6d09" xmlns:ns3="bc393a57-baa0-451f-a839-8a46d115a5f2" xmlns:ns4="a9dd5481-5e57-44c8-823d-dc29da769c53" targetNamespace="http://schemas.microsoft.com/office/2006/metadata/properties" ma:root="true" ma:fieldsID="c010162ca0110391b55e6527ccc1bed4" ns2:_="" ns3:_="" ns4:_="">
    <xsd:import namespace="dfda3c53-7362-429c-bc7b-5236353d6d09"/>
    <xsd:import namespace="bc393a57-baa0-451f-a839-8a46d115a5f2"/>
    <xsd:import namespace="a9dd5481-5e57-44c8-823d-dc29da769c53"/>
    <xsd:element name="properties">
      <xsd:complexType>
        <xsd:sequence>
          <xsd:element name="documentManagement">
            <xsd:complexType>
              <xsd:all>
                <xsd:element ref="ns2:_dlc_DocId" minOccurs="0"/>
                <xsd:element ref="ns2:_dlc_DocIdUrl" minOccurs="0"/>
                <xsd:element ref="ns2:_dlc_DocIdPersistId" minOccurs="0"/>
                <xsd:element ref="ns3:SharedWithUsers" minOccurs="0"/>
                <xsd:element ref="ns3:SharingHintHash" minOccurs="0"/>
                <xsd:element ref="ns3:SharedWithDetails" minOccurs="0"/>
                <xsd:element ref="ns3:LastSharedByUser" minOccurs="0"/>
                <xsd:element ref="ns3:LastSharedByTime" minOccurs="0"/>
                <xsd:element ref="ns4:MediaServiceMetadata" minOccurs="0"/>
                <xsd:element ref="ns4: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fda3c53-7362-429c-bc7b-5236353d6d09"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bc393a57-baa0-451f-a839-8a46d115a5f2"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12" nillable="true" ma:displayName="Sharing Hint Hash" ma:internalName="SharingHintHash" ma:readOnly="true">
      <xsd:simpleType>
        <xsd:restriction base="dms:Text"/>
      </xsd:simpleType>
    </xsd:element>
    <xsd:element name="SharedWithDetails" ma:index="13" nillable="true" ma:displayName="Shared With Details" ma:internalName="SharedWithDetails" ma:readOnly="true">
      <xsd:simpleType>
        <xsd:restriction base="dms:Note">
          <xsd:maxLength value="255"/>
        </xsd:restriction>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element name="LastSharedByTime" ma:index="15"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a9dd5481-5e57-44c8-823d-dc29da769c53" elementFormDefault="qualified">
    <xsd:import namespace="http://schemas.microsoft.com/office/2006/documentManagement/types"/>
    <xsd:import namespace="http://schemas.microsoft.com/office/infopath/2007/PartnerControls"/>
    <xsd:element name="MediaServiceMetadata" ma:index="16" nillable="true" ma:displayName="MediaServiceMetadata" ma:hidden="true" ma:internalName="MediaServiceMetadata" ma:readOnly="true">
      <xsd:simpleType>
        <xsd:restriction base="dms:Note"/>
      </xsd:simpleType>
    </xsd:element>
    <xsd:element name="MediaServiceFastMetadata" ma:index="17"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3DF09E0-CDF6-4D7A-BDCF-E0C7046980DC}">
  <ds:schemaRefs>
    <ds:schemaRef ds:uri="http://schemas.microsoft.com/office/infopath/2007/PartnerControls"/>
    <ds:schemaRef ds:uri="http://purl.org/dc/terms/"/>
    <ds:schemaRef ds:uri="http://purl.org/dc/dcmitype/"/>
    <ds:schemaRef ds:uri="http://schemas.openxmlformats.org/package/2006/metadata/core-properties"/>
    <ds:schemaRef ds:uri="http://schemas.microsoft.com/office/2006/documentManagement/types"/>
    <ds:schemaRef ds:uri="http://purl.org/dc/elements/1.1/"/>
    <ds:schemaRef ds:uri="http://schemas.microsoft.com/office/2006/metadata/properties"/>
    <ds:schemaRef ds:uri="a9dd5481-5e57-44c8-823d-dc29da769c53"/>
    <ds:schemaRef ds:uri="bc393a57-baa0-451f-a839-8a46d115a5f2"/>
    <ds:schemaRef ds:uri="dfda3c53-7362-429c-bc7b-5236353d6d09"/>
    <ds:schemaRef ds:uri="http://www.w3.org/XML/1998/namespace"/>
  </ds:schemaRefs>
</ds:datastoreItem>
</file>

<file path=customXml/itemProps2.xml><?xml version="1.0" encoding="utf-8"?>
<ds:datastoreItem xmlns:ds="http://schemas.openxmlformats.org/officeDocument/2006/customXml" ds:itemID="{F14D6271-87D4-4D05-B9B0-29169A83D53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fda3c53-7362-429c-bc7b-5236353d6d09"/>
    <ds:schemaRef ds:uri="bc393a57-baa0-451f-a839-8a46d115a5f2"/>
    <ds:schemaRef ds:uri="a9dd5481-5e57-44c8-823d-dc29da769c5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E5A1DA2-19FC-465E-B228-8803AA1532DC}">
  <ds:schemaRefs>
    <ds:schemaRef ds:uri="http://schemas.microsoft.com/sharepoint/events"/>
  </ds:schemaRefs>
</ds:datastoreItem>
</file>

<file path=customXml/itemProps4.xml><?xml version="1.0" encoding="utf-8"?>
<ds:datastoreItem xmlns:ds="http://schemas.openxmlformats.org/officeDocument/2006/customXml" ds:itemID="{224D7F15-B966-49B5-8255-DB7DE65BAF4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448</TotalTime>
  <Words>779</Words>
  <Application>Microsoft Office PowerPoint</Application>
  <PresentationFormat>Widescreen</PresentationFormat>
  <Paragraphs>104</Paragraphs>
  <Slides>9</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Segoe UI</vt:lpstr>
      <vt:lpstr>Office Theme</vt:lpstr>
      <vt:lpstr>Capital Trade-Offs</vt:lpstr>
      <vt:lpstr>Speed and Reliability Improvements</vt:lpstr>
      <vt:lpstr>Direct Access Ramps</vt:lpstr>
      <vt:lpstr>Park and Ride Expansion</vt:lpstr>
      <vt:lpstr>Impacts: Boardings and Rev. Hours</vt:lpstr>
      <vt:lpstr>Capital Improvements: Total Costs</vt:lpstr>
      <vt:lpstr>Payback and Amortization Assumptions</vt:lpstr>
      <vt:lpstr>Payback Period and Annual Cost per Rider</vt:lpstr>
      <vt:lpstr>Findings</vt:lpstr>
    </vt:vector>
  </TitlesOfParts>
  <Company>PRR,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Emma Jean Mueller</dc:creator>
  <cp:lastModifiedBy>Rowe, Daniel</cp:lastModifiedBy>
  <cp:revision>35</cp:revision>
  <dcterms:created xsi:type="dcterms:W3CDTF">2015-02-25T19:26:48Z</dcterms:created>
  <dcterms:modified xsi:type="dcterms:W3CDTF">2019-05-03T22:53:43Z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0x01010074C71A5C1B48DF46B44C2EC58C2821EE</vt:lpwstr>
  </property>
</Properties>
</file>